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44"/>
  </p:notesMasterIdLst>
  <p:handoutMasterIdLst>
    <p:handoutMasterId r:id="rId45"/>
  </p:handoutMasterIdLst>
  <p:sldIdLst>
    <p:sldId id="322" r:id="rId3"/>
    <p:sldId id="259" r:id="rId4"/>
    <p:sldId id="363" r:id="rId5"/>
    <p:sldId id="368" r:id="rId6"/>
    <p:sldId id="370" r:id="rId7"/>
    <p:sldId id="376" r:id="rId8"/>
    <p:sldId id="372" r:id="rId9"/>
    <p:sldId id="377" r:id="rId10"/>
    <p:sldId id="378" r:id="rId11"/>
    <p:sldId id="373" r:id="rId12"/>
    <p:sldId id="403" r:id="rId13"/>
    <p:sldId id="402" r:id="rId14"/>
    <p:sldId id="371" r:id="rId15"/>
    <p:sldId id="382" r:id="rId16"/>
    <p:sldId id="379" r:id="rId17"/>
    <p:sldId id="380" r:id="rId18"/>
    <p:sldId id="383" r:id="rId19"/>
    <p:sldId id="384" r:id="rId20"/>
    <p:sldId id="387" r:id="rId21"/>
    <p:sldId id="385" r:id="rId22"/>
    <p:sldId id="388" r:id="rId23"/>
    <p:sldId id="369" r:id="rId24"/>
    <p:sldId id="405" r:id="rId25"/>
    <p:sldId id="406" r:id="rId26"/>
    <p:sldId id="407" r:id="rId27"/>
    <p:sldId id="389" r:id="rId28"/>
    <p:sldId id="393" r:id="rId29"/>
    <p:sldId id="408" r:id="rId30"/>
    <p:sldId id="394" r:id="rId31"/>
    <p:sldId id="395" r:id="rId32"/>
    <p:sldId id="396" r:id="rId33"/>
    <p:sldId id="397" r:id="rId34"/>
    <p:sldId id="398" r:id="rId35"/>
    <p:sldId id="399" r:id="rId36"/>
    <p:sldId id="409" r:id="rId37"/>
    <p:sldId id="410" r:id="rId38"/>
    <p:sldId id="412" r:id="rId39"/>
    <p:sldId id="413" r:id="rId40"/>
    <p:sldId id="414" r:id="rId41"/>
    <p:sldId id="411" r:id="rId42"/>
    <p:sldId id="415" r:id="rId4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3D2E8"/>
    <a:srgbClr val="61C09E"/>
    <a:srgbClr val="C1D9DF"/>
    <a:srgbClr val="E29544"/>
    <a:srgbClr val="FCF5ED"/>
    <a:srgbClr val="E3893D"/>
    <a:srgbClr val="003A8F"/>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7130"/>
  </p:normalViewPr>
  <p:slideViewPr>
    <p:cSldViewPr snapToGrid="0" snapToObjects="1">
      <p:cViewPr varScale="1">
        <p:scale>
          <a:sx n="80" d="100"/>
          <a:sy n="80" d="100"/>
        </p:scale>
        <p:origin x="818"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CCE252-96DC-4364-B6D8-D604A68ECA2D}" type="doc">
      <dgm:prSet loTypeId="urn:microsoft.com/office/officeart/2005/8/layout/chevron2" loCatId="list" qsTypeId="urn:microsoft.com/office/officeart/2005/8/quickstyle/simple1#1" qsCatId="simple" csTypeId="urn:microsoft.com/office/officeart/2005/8/colors/colorful1" csCatId="colorful" phldr="1"/>
      <dgm:spPr/>
      <dgm:t>
        <a:bodyPr/>
        <a:lstStyle/>
        <a:p>
          <a:endParaRPr lang="zh-CN" altLang="en-US"/>
        </a:p>
      </dgm:t>
    </dgm:pt>
    <dgm:pt modelId="{E282234F-EE42-470C-8C43-8A78EA6E63BD}">
      <dgm:prSet phldrT="[文本]" custT="1"/>
      <dgm:spPr/>
      <dgm:t>
        <a:bodyPr/>
        <a:lstStyle/>
        <a:p>
          <a:r>
            <a:rPr lang="en-US" altLang="zh-CN" sz="2800" dirty="0"/>
            <a:t>1</a:t>
          </a:r>
          <a:endParaRPr lang="zh-CN" altLang="en-US" sz="2800" dirty="0"/>
        </a:p>
      </dgm:t>
    </dgm:pt>
    <dgm:pt modelId="{0F0101BD-80A9-4497-9FEA-7F8C4F1F44F5}" type="parTrans" cxnId="{E93BE210-42C2-4E0C-B34F-2D726884D47A}">
      <dgm:prSet/>
      <dgm:spPr/>
      <dgm:t>
        <a:bodyPr/>
        <a:lstStyle/>
        <a:p>
          <a:endParaRPr lang="zh-CN" altLang="en-US"/>
        </a:p>
      </dgm:t>
    </dgm:pt>
    <dgm:pt modelId="{03390D32-013B-471D-B22A-F6682B7463DF}" type="sibTrans" cxnId="{E93BE210-42C2-4E0C-B34F-2D726884D47A}">
      <dgm:prSet/>
      <dgm:spPr/>
      <dgm:t>
        <a:bodyPr/>
        <a:lstStyle/>
        <a:p>
          <a:endParaRPr lang="zh-CN" altLang="en-US"/>
        </a:p>
      </dgm:t>
    </dgm:pt>
    <dgm:pt modelId="{9E4DC953-3A44-4552-B8C7-F5CD3C31F9E0}">
      <dgm:prSet phldrT="[文本]" custT="1"/>
      <dgm:spPr/>
      <dgm:t>
        <a:bodyPr/>
        <a:lstStyle/>
        <a:p>
          <a:r>
            <a:rPr lang="en-US" sz="1400" dirty="0">
              <a:latin typeface="+mn-ea"/>
              <a:ea typeface="+mn-ea"/>
            </a:rPr>
            <a:t>2008</a:t>
          </a:r>
          <a:r>
            <a:rPr lang="zh-CN" sz="1400" dirty="0">
              <a:latin typeface="+mn-ea"/>
              <a:ea typeface="+mn-ea"/>
            </a:rPr>
            <a:t>年</a:t>
          </a:r>
          <a:r>
            <a:rPr lang="en-US" sz="1400" dirty="0">
              <a:latin typeface="+mn-ea"/>
              <a:ea typeface="+mn-ea"/>
            </a:rPr>
            <a:t>9 </a:t>
          </a:r>
          <a:r>
            <a:rPr lang="zh-CN" sz="1400" dirty="0">
              <a:latin typeface="+mn-ea"/>
              <a:ea typeface="+mn-ea"/>
            </a:rPr>
            <a:t>月，美国《自然》（</a:t>
          </a:r>
          <a:r>
            <a:rPr lang="en-US" sz="1400" dirty="0">
              <a:latin typeface="+mn-ea"/>
              <a:ea typeface="+mn-ea"/>
            </a:rPr>
            <a:t>Nature</a:t>
          </a:r>
          <a:r>
            <a:rPr lang="zh-CN" sz="1400" dirty="0">
              <a:latin typeface="+mn-ea"/>
              <a:ea typeface="+mn-ea"/>
            </a:rPr>
            <a:t>）杂志专刊——</a:t>
          </a:r>
          <a:r>
            <a:rPr lang="en-US" sz="1400" dirty="0">
              <a:latin typeface="+mn-ea"/>
              <a:ea typeface="+mn-ea"/>
            </a:rPr>
            <a:t>The next google,</a:t>
          </a:r>
          <a:r>
            <a:rPr lang="zh-CN" sz="1400" dirty="0">
              <a:latin typeface="+mn-ea"/>
              <a:ea typeface="+mn-ea"/>
            </a:rPr>
            <a:t>第一次正式提出“大数据”概念</a:t>
          </a:r>
          <a:r>
            <a:rPr lang="zh-CN" sz="1400" dirty="0"/>
            <a:t>。</a:t>
          </a:r>
          <a:endParaRPr lang="zh-CN" altLang="en-US" sz="1400" dirty="0"/>
        </a:p>
      </dgm:t>
    </dgm:pt>
    <dgm:pt modelId="{4E7F57CA-C3C3-4E05-93CD-2C653C444F98}" type="parTrans" cxnId="{2910EFEF-1AE5-48DC-87D9-9E48D95053DB}">
      <dgm:prSet/>
      <dgm:spPr/>
      <dgm:t>
        <a:bodyPr/>
        <a:lstStyle/>
        <a:p>
          <a:endParaRPr lang="zh-CN" altLang="en-US"/>
        </a:p>
      </dgm:t>
    </dgm:pt>
    <dgm:pt modelId="{1D61F924-9806-40B4-B45A-EF04D7A30D17}" type="sibTrans" cxnId="{2910EFEF-1AE5-48DC-87D9-9E48D95053DB}">
      <dgm:prSet/>
      <dgm:spPr/>
      <dgm:t>
        <a:bodyPr/>
        <a:lstStyle/>
        <a:p>
          <a:endParaRPr lang="zh-CN" altLang="en-US"/>
        </a:p>
      </dgm:t>
    </dgm:pt>
    <dgm:pt modelId="{7151C9E7-DA04-4C8C-9636-B0BD18DF90EF}">
      <dgm:prSet phldrT="[文本]" custT="1"/>
      <dgm:spPr/>
      <dgm:t>
        <a:bodyPr/>
        <a:lstStyle/>
        <a:p>
          <a:r>
            <a:rPr lang="en-US" altLang="zh-CN" sz="2800" dirty="0"/>
            <a:t>2</a:t>
          </a:r>
          <a:endParaRPr lang="zh-CN" altLang="en-US" sz="2800" dirty="0"/>
        </a:p>
      </dgm:t>
    </dgm:pt>
    <dgm:pt modelId="{09F12B68-5361-4AFA-B891-0382200FE95A}" type="parTrans" cxnId="{A4CFC5BB-812D-4AD2-A37B-2136CD3DBC96}">
      <dgm:prSet/>
      <dgm:spPr/>
      <dgm:t>
        <a:bodyPr/>
        <a:lstStyle/>
        <a:p>
          <a:endParaRPr lang="zh-CN" altLang="en-US"/>
        </a:p>
      </dgm:t>
    </dgm:pt>
    <dgm:pt modelId="{62F53C71-1305-4794-9A2A-476F49D45127}" type="sibTrans" cxnId="{A4CFC5BB-812D-4AD2-A37B-2136CD3DBC96}">
      <dgm:prSet/>
      <dgm:spPr/>
      <dgm:t>
        <a:bodyPr/>
        <a:lstStyle/>
        <a:p>
          <a:endParaRPr lang="zh-CN" altLang="en-US"/>
        </a:p>
      </dgm:t>
    </dgm:pt>
    <dgm:pt modelId="{15DF4843-0728-4925-B82A-B9B58423BF78}">
      <dgm:prSet phldrT="[文本]" custT="1"/>
      <dgm:spPr/>
      <dgm:t>
        <a:bodyPr/>
        <a:lstStyle/>
        <a:p>
          <a:r>
            <a:rPr lang="en-US" sz="1400" dirty="0">
              <a:latin typeface="+mn-ea"/>
              <a:ea typeface="+mn-ea"/>
            </a:rPr>
            <a:t>2011</a:t>
          </a:r>
          <a:r>
            <a:rPr lang="zh-CN" sz="1400" dirty="0">
              <a:latin typeface="+mn-ea"/>
              <a:ea typeface="+mn-ea"/>
            </a:rPr>
            <a:t>年</a:t>
          </a:r>
          <a:r>
            <a:rPr lang="en-US" sz="1400" dirty="0">
              <a:latin typeface="+mn-ea"/>
              <a:ea typeface="+mn-ea"/>
            </a:rPr>
            <a:t>2</a:t>
          </a:r>
          <a:r>
            <a:rPr lang="zh-CN" sz="1400" dirty="0">
              <a:latin typeface="+mn-ea"/>
              <a:ea typeface="+mn-ea"/>
            </a:rPr>
            <a:t>月</a:t>
          </a:r>
          <a:r>
            <a:rPr lang="en-US" sz="1400" dirty="0">
              <a:latin typeface="+mn-ea"/>
              <a:ea typeface="+mn-ea"/>
            </a:rPr>
            <a:t>1</a:t>
          </a:r>
          <a:r>
            <a:rPr lang="zh-CN" sz="1400" dirty="0">
              <a:latin typeface="+mn-ea"/>
              <a:ea typeface="+mn-ea"/>
            </a:rPr>
            <a:t>日，《科学》（</a:t>
          </a:r>
          <a:r>
            <a:rPr lang="en-US" sz="1400" dirty="0">
              <a:latin typeface="+mn-ea"/>
              <a:ea typeface="+mn-ea"/>
            </a:rPr>
            <a:t>Science</a:t>
          </a:r>
          <a:r>
            <a:rPr lang="zh-CN" sz="1400" dirty="0">
              <a:latin typeface="+mn-ea"/>
              <a:ea typeface="+mn-ea"/>
            </a:rPr>
            <a:t>）杂志专刊——</a:t>
          </a:r>
          <a:r>
            <a:rPr lang="en-US" sz="1400" dirty="0">
              <a:latin typeface="+mn-ea"/>
              <a:ea typeface="+mn-ea"/>
            </a:rPr>
            <a:t>Dealing with data</a:t>
          </a:r>
          <a:r>
            <a:rPr lang="zh-CN" sz="1400" dirty="0">
              <a:latin typeface="+mn-ea"/>
              <a:ea typeface="+mn-ea"/>
            </a:rPr>
            <a:t>，通过社会调查的方式，第一次综合分析了大数据对人们生活造成的影响，详细描述了人类面临的“数据困境”。</a:t>
          </a:r>
          <a:endParaRPr lang="zh-CN" altLang="en-US" sz="1400" dirty="0">
            <a:latin typeface="+mn-ea"/>
            <a:ea typeface="+mn-ea"/>
          </a:endParaRPr>
        </a:p>
      </dgm:t>
    </dgm:pt>
    <dgm:pt modelId="{9A2632F6-CF60-48D6-95DA-D2D3CFFCE684}" type="parTrans" cxnId="{4E291151-0E86-486D-BCA1-BA1C8B0D5675}">
      <dgm:prSet/>
      <dgm:spPr/>
      <dgm:t>
        <a:bodyPr/>
        <a:lstStyle/>
        <a:p>
          <a:endParaRPr lang="zh-CN" altLang="en-US"/>
        </a:p>
      </dgm:t>
    </dgm:pt>
    <dgm:pt modelId="{74AE5974-EE46-4FC1-A862-92530231AFF0}" type="sibTrans" cxnId="{4E291151-0E86-486D-BCA1-BA1C8B0D5675}">
      <dgm:prSet/>
      <dgm:spPr/>
      <dgm:t>
        <a:bodyPr/>
        <a:lstStyle/>
        <a:p>
          <a:endParaRPr lang="zh-CN" altLang="en-US"/>
        </a:p>
      </dgm:t>
    </dgm:pt>
    <dgm:pt modelId="{8BC944EC-EDD2-4CD8-9003-4B53A31EE3CB}">
      <dgm:prSet phldrT="[文本]" custT="1"/>
      <dgm:spPr/>
      <dgm:t>
        <a:bodyPr/>
        <a:lstStyle/>
        <a:p>
          <a:r>
            <a:rPr lang="en-US" altLang="zh-CN" sz="2800" dirty="0"/>
            <a:t>3</a:t>
          </a:r>
          <a:endParaRPr lang="zh-CN" altLang="en-US" sz="2800" dirty="0"/>
        </a:p>
      </dgm:t>
    </dgm:pt>
    <dgm:pt modelId="{D836D31E-E363-4B02-9BE7-0568DAE86231}" type="parTrans" cxnId="{1CB0A032-AEFA-402B-AB42-57DFB6DF3303}">
      <dgm:prSet/>
      <dgm:spPr/>
      <dgm:t>
        <a:bodyPr/>
        <a:lstStyle/>
        <a:p>
          <a:endParaRPr lang="zh-CN" altLang="en-US"/>
        </a:p>
      </dgm:t>
    </dgm:pt>
    <dgm:pt modelId="{A86A5730-D298-4A3E-A2E3-7B8869E76B3E}" type="sibTrans" cxnId="{1CB0A032-AEFA-402B-AB42-57DFB6DF3303}">
      <dgm:prSet/>
      <dgm:spPr/>
      <dgm:t>
        <a:bodyPr/>
        <a:lstStyle/>
        <a:p>
          <a:endParaRPr lang="zh-CN" altLang="en-US"/>
        </a:p>
      </dgm:t>
    </dgm:pt>
    <dgm:pt modelId="{EDE2119E-7725-4E73-B0DB-5E9CD5644412}">
      <dgm:prSet phldrT="[文本]" custT="1"/>
      <dgm:spPr/>
      <dgm:t>
        <a:bodyPr/>
        <a:lstStyle/>
        <a:p>
          <a:r>
            <a:rPr lang="en-US" sz="1400" dirty="0">
              <a:latin typeface="+mn-ea"/>
              <a:ea typeface="+mn-ea"/>
            </a:rPr>
            <a:t>2011</a:t>
          </a:r>
          <a:r>
            <a:rPr lang="zh-CN" sz="1400" dirty="0">
              <a:latin typeface="+mn-ea"/>
              <a:ea typeface="+mn-ea"/>
            </a:rPr>
            <a:t>年</a:t>
          </a:r>
          <a:r>
            <a:rPr lang="en-US" sz="1400" dirty="0">
              <a:latin typeface="+mn-ea"/>
              <a:ea typeface="+mn-ea"/>
            </a:rPr>
            <a:t>5</a:t>
          </a:r>
          <a:r>
            <a:rPr lang="zh-CN" sz="1400" dirty="0">
              <a:latin typeface="+mn-ea"/>
              <a:ea typeface="+mn-ea"/>
            </a:rPr>
            <a:t>月，麦肯锡研究院发布报告——</a:t>
          </a:r>
          <a:r>
            <a:rPr lang="en-US" sz="1400" dirty="0">
              <a:latin typeface="+mn-ea"/>
              <a:ea typeface="+mn-ea"/>
            </a:rPr>
            <a:t>Big data: The next frontier for innovation, competition, and productivity,</a:t>
          </a:r>
          <a:r>
            <a:rPr lang="zh-CN" sz="1400" dirty="0">
              <a:latin typeface="+mn-ea"/>
              <a:ea typeface="+mn-ea"/>
            </a:rPr>
            <a:t>第一次给大数据做出相对清晰的定义：“大数据是指其大小超出了常规数据库工具获取、储存、管理和分析能力的数据集。</a:t>
          </a:r>
          <a:r>
            <a:rPr lang="zh-CN" sz="1400" dirty="0"/>
            <a:t>”</a:t>
          </a:r>
          <a:endParaRPr lang="zh-CN" altLang="en-US" sz="1400" dirty="0"/>
        </a:p>
      </dgm:t>
    </dgm:pt>
    <dgm:pt modelId="{F6E2E949-37C3-4DED-886C-4E9E8712B314}" type="parTrans" cxnId="{BAE15588-ED7B-4E82-A7BD-D0A5BB187842}">
      <dgm:prSet/>
      <dgm:spPr/>
      <dgm:t>
        <a:bodyPr/>
        <a:lstStyle/>
        <a:p>
          <a:endParaRPr lang="zh-CN" altLang="en-US"/>
        </a:p>
      </dgm:t>
    </dgm:pt>
    <dgm:pt modelId="{0D1D188C-B9EA-4513-947F-52E2CD62AA15}" type="sibTrans" cxnId="{BAE15588-ED7B-4E82-A7BD-D0A5BB187842}">
      <dgm:prSet/>
      <dgm:spPr/>
      <dgm:t>
        <a:bodyPr/>
        <a:lstStyle/>
        <a:p>
          <a:endParaRPr lang="zh-CN" altLang="en-US"/>
        </a:p>
      </dgm:t>
    </dgm:pt>
    <dgm:pt modelId="{21108766-401C-48A1-AFBA-32140676E058}" type="pres">
      <dgm:prSet presAssocID="{44CCE252-96DC-4364-B6D8-D604A68ECA2D}" presName="linearFlow" presStyleCnt="0">
        <dgm:presLayoutVars>
          <dgm:dir/>
          <dgm:animLvl val="lvl"/>
          <dgm:resizeHandles val="exact"/>
        </dgm:presLayoutVars>
      </dgm:prSet>
      <dgm:spPr/>
    </dgm:pt>
    <dgm:pt modelId="{08324E8C-E7E4-48DC-943A-D5DFAD6A33C2}" type="pres">
      <dgm:prSet presAssocID="{E282234F-EE42-470C-8C43-8A78EA6E63BD}" presName="composite" presStyleCnt="0"/>
      <dgm:spPr/>
    </dgm:pt>
    <dgm:pt modelId="{8D40D3E1-C55B-4451-BD13-6C4BBCFB59C4}" type="pres">
      <dgm:prSet presAssocID="{E282234F-EE42-470C-8C43-8A78EA6E63BD}" presName="parentText" presStyleLbl="alignNode1" presStyleIdx="0" presStyleCnt="3">
        <dgm:presLayoutVars>
          <dgm:chMax val="1"/>
          <dgm:bulletEnabled val="1"/>
        </dgm:presLayoutVars>
      </dgm:prSet>
      <dgm:spPr/>
    </dgm:pt>
    <dgm:pt modelId="{565D165C-FB6D-4F91-B721-4130AF3F3A99}" type="pres">
      <dgm:prSet presAssocID="{E282234F-EE42-470C-8C43-8A78EA6E63BD}" presName="descendantText" presStyleLbl="alignAcc1" presStyleIdx="0" presStyleCnt="3">
        <dgm:presLayoutVars>
          <dgm:bulletEnabled val="1"/>
        </dgm:presLayoutVars>
      </dgm:prSet>
      <dgm:spPr/>
    </dgm:pt>
    <dgm:pt modelId="{00FCDB02-AA92-4961-89F7-300473F61CD5}" type="pres">
      <dgm:prSet presAssocID="{03390D32-013B-471D-B22A-F6682B7463DF}" presName="sp" presStyleCnt="0"/>
      <dgm:spPr/>
    </dgm:pt>
    <dgm:pt modelId="{B1EA2659-1B43-4B23-A825-5B082B4578AC}" type="pres">
      <dgm:prSet presAssocID="{7151C9E7-DA04-4C8C-9636-B0BD18DF90EF}" presName="composite" presStyleCnt="0"/>
      <dgm:spPr/>
    </dgm:pt>
    <dgm:pt modelId="{2B022DE4-2826-4456-A48A-9C64F75641DF}" type="pres">
      <dgm:prSet presAssocID="{7151C9E7-DA04-4C8C-9636-B0BD18DF90EF}" presName="parentText" presStyleLbl="alignNode1" presStyleIdx="1" presStyleCnt="3">
        <dgm:presLayoutVars>
          <dgm:chMax val="1"/>
          <dgm:bulletEnabled val="1"/>
        </dgm:presLayoutVars>
      </dgm:prSet>
      <dgm:spPr/>
    </dgm:pt>
    <dgm:pt modelId="{A962E1B6-CC9D-4F15-B0B8-9350163A20CC}" type="pres">
      <dgm:prSet presAssocID="{7151C9E7-DA04-4C8C-9636-B0BD18DF90EF}" presName="descendantText" presStyleLbl="alignAcc1" presStyleIdx="1" presStyleCnt="3">
        <dgm:presLayoutVars>
          <dgm:bulletEnabled val="1"/>
        </dgm:presLayoutVars>
      </dgm:prSet>
      <dgm:spPr/>
    </dgm:pt>
    <dgm:pt modelId="{BDA0193A-A764-4826-9DB4-EC8AB02A4980}" type="pres">
      <dgm:prSet presAssocID="{62F53C71-1305-4794-9A2A-476F49D45127}" presName="sp" presStyleCnt="0"/>
      <dgm:spPr/>
    </dgm:pt>
    <dgm:pt modelId="{9F360C30-B333-4B83-81A8-92D0DCCB742F}" type="pres">
      <dgm:prSet presAssocID="{8BC944EC-EDD2-4CD8-9003-4B53A31EE3CB}" presName="composite" presStyleCnt="0"/>
      <dgm:spPr/>
    </dgm:pt>
    <dgm:pt modelId="{08B9CE72-FD6B-4FC5-9809-34B2EC5598DE}" type="pres">
      <dgm:prSet presAssocID="{8BC944EC-EDD2-4CD8-9003-4B53A31EE3CB}" presName="parentText" presStyleLbl="alignNode1" presStyleIdx="2" presStyleCnt="3">
        <dgm:presLayoutVars>
          <dgm:chMax val="1"/>
          <dgm:bulletEnabled val="1"/>
        </dgm:presLayoutVars>
      </dgm:prSet>
      <dgm:spPr/>
    </dgm:pt>
    <dgm:pt modelId="{48819065-0B0E-41E9-AA52-2A4EBB79C908}" type="pres">
      <dgm:prSet presAssocID="{8BC944EC-EDD2-4CD8-9003-4B53A31EE3CB}" presName="descendantText" presStyleLbl="alignAcc1" presStyleIdx="2" presStyleCnt="3" custScaleY="123025">
        <dgm:presLayoutVars>
          <dgm:bulletEnabled val="1"/>
        </dgm:presLayoutVars>
      </dgm:prSet>
      <dgm:spPr/>
    </dgm:pt>
  </dgm:ptLst>
  <dgm:cxnLst>
    <dgm:cxn modelId="{A5FDC110-76C9-48D4-8031-E8C680A5D79B}" type="presOf" srcId="{9E4DC953-3A44-4552-B8C7-F5CD3C31F9E0}" destId="{565D165C-FB6D-4F91-B721-4130AF3F3A99}" srcOrd="0" destOrd="0" presId="urn:microsoft.com/office/officeart/2005/8/layout/chevron2"/>
    <dgm:cxn modelId="{E93BE210-42C2-4E0C-B34F-2D726884D47A}" srcId="{44CCE252-96DC-4364-B6D8-D604A68ECA2D}" destId="{E282234F-EE42-470C-8C43-8A78EA6E63BD}" srcOrd="0" destOrd="0" parTransId="{0F0101BD-80A9-4497-9FEA-7F8C4F1F44F5}" sibTransId="{03390D32-013B-471D-B22A-F6682B7463DF}"/>
    <dgm:cxn modelId="{A9794225-D4BC-489F-B1AD-1E35FA7DC515}" type="presOf" srcId="{44CCE252-96DC-4364-B6D8-D604A68ECA2D}" destId="{21108766-401C-48A1-AFBA-32140676E058}" srcOrd="0" destOrd="0" presId="urn:microsoft.com/office/officeart/2005/8/layout/chevron2"/>
    <dgm:cxn modelId="{16A55026-5EB2-414E-B026-D45CFD290D61}" type="presOf" srcId="{15DF4843-0728-4925-B82A-B9B58423BF78}" destId="{A962E1B6-CC9D-4F15-B0B8-9350163A20CC}" srcOrd="0" destOrd="0" presId="urn:microsoft.com/office/officeart/2005/8/layout/chevron2"/>
    <dgm:cxn modelId="{1CB0A032-AEFA-402B-AB42-57DFB6DF3303}" srcId="{44CCE252-96DC-4364-B6D8-D604A68ECA2D}" destId="{8BC944EC-EDD2-4CD8-9003-4B53A31EE3CB}" srcOrd="2" destOrd="0" parTransId="{D836D31E-E363-4B02-9BE7-0568DAE86231}" sibTransId="{A86A5730-D298-4A3E-A2E3-7B8869E76B3E}"/>
    <dgm:cxn modelId="{977BD740-31E1-4C2F-8DB3-DF4FBBB1AB7D}" type="presOf" srcId="{E282234F-EE42-470C-8C43-8A78EA6E63BD}" destId="{8D40D3E1-C55B-4451-BD13-6C4BBCFB59C4}" srcOrd="0" destOrd="0" presId="urn:microsoft.com/office/officeart/2005/8/layout/chevron2"/>
    <dgm:cxn modelId="{4E291151-0E86-486D-BCA1-BA1C8B0D5675}" srcId="{7151C9E7-DA04-4C8C-9636-B0BD18DF90EF}" destId="{15DF4843-0728-4925-B82A-B9B58423BF78}" srcOrd="0" destOrd="0" parTransId="{9A2632F6-CF60-48D6-95DA-D2D3CFFCE684}" sibTransId="{74AE5974-EE46-4FC1-A862-92530231AFF0}"/>
    <dgm:cxn modelId="{FEA97A73-8E8E-4B67-A678-79A97B28B114}" type="presOf" srcId="{7151C9E7-DA04-4C8C-9636-B0BD18DF90EF}" destId="{2B022DE4-2826-4456-A48A-9C64F75641DF}" srcOrd="0" destOrd="0" presId="urn:microsoft.com/office/officeart/2005/8/layout/chevron2"/>
    <dgm:cxn modelId="{BAE15588-ED7B-4E82-A7BD-D0A5BB187842}" srcId="{8BC944EC-EDD2-4CD8-9003-4B53A31EE3CB}" destId="{EDE2119E-7725-4E73-B0DB-5E9CD5644412}" srcOrd="0" destOrd="0" parTransId="{F6E2E949-37C3-4DED-886C-4E9E8712B314}" sibTransId="{0D1D188C-B9EA-4513-947F-52E2CD62AA15}"/>
    <dgm:cxn modelId="{8A50D0A1-337F-41E4-A5FD-732514EF79B7}" type="presOf" srcId="{8BC944EC-EDD2-4CD8-9003-4B53A31EE3CB}" destId="{08B9CE72-FD6B-4FC5-9809-34B2EC5598DE}" srcOrd="0" destOrd="0" presId="urn:microsoft.com/office/officeart/2005/8/layout/chevron2"/>
    <dgm:cxn modelId="{A4CFC5BB-812D-4AD2-A37B-2136CD3DBC96}" srcId="{44CCE252-96DC-4364-B6D8-D604A68ECA2D}" destId="{7151C9E7-DA04-4C8C-9636-B0BD18DF90EF}" srcOrd="1" destOrd="0" parTransId="{09F12B68-5361-4AFA-B891-0382200FE95A}" sibTransId="{62F53C71-1305-4794-9A2A-476F49D45127}"/>
    <dgm:cxn modelId="{2AE951CD-1B81-4EEA-8AA4-8B5CEC766DD8}" type="presOf" srcId="{EDE2119E-7725-4E73-B0DB-5E9CD5644412}" destId="{48819065-0B0E-41E9-AA52-2A4EBB79C908}" srcOrd="0" destOrd="0" presId="urn:microsoft.com/office/officeart/2005/8/layout/chevron2"/>
    <dgm:cxn modelId="{2910EFEF-1AE5-48DC-87D9-9E48D95053DB}" srcId="{E282234F-EE42-470C-8C43-8A78EA6E63BD}" destId="{9E4DC953-3A44-4552-B8C7-F5CD3C31F9E0}" srcOrd="0" destOrd="0" parTransId="{4E7F57CA-C3C3-4E05-93CD-2C653C444F98}" sibTransId="{1D61F924-9806-40B4-B45A-EF04D7A30D17}"/>
    <dgm:cxn modelId="{A3EB3872-D426-4B7C-9033-B0837EC135A1}" type="presParOf" srcId="{21108766-401C-48A1-AFBA-32140676E058}" destId="{08324E8C-E7E4-48DC-943A-D5DFAD6A33C2}" srcOrd="0" destOrd="0" presId="urn:microsoft.com/office/officeart/2005/8/layout/chevron2"/>
    <dgm:cxn modelId="{E15E8651-6D94-41B7-8434-2BE4D326ECC6}" type="presParOf" srcId="{08324E8C-E7E4-48DC-943A-D5DFAD6A33C2}" destId="{8D40D3E1-C55B-4451-BD13-6C4BBCFB59C4}" srcOrd="0" destOrd="0" presId="urn:microsoft.com/office/officeart/2005/8/layout/chevron2"/>
    <dgm:cxn modelId="{27BADC40-0178-45C9-B0FB-7BE14DD09152}" type="presParOf" srcId="{08324E8C-E7E4-48DC-943A-D5DFAD6A33C2}" destId="{565D165C-FB6D-4F91-B721-4130AF3F3A99}" srcOrd="1" destOrd="0" presId="urn:microsoft.com/office/officeart/2005/8/layout/chevron2"/>
    <dgm:cxn modelId="{97D38399-AA8C-42FA-B983-C1AA54F00BF6}" type="presParOf" srcId="{21108766-401C-48A1-AFBA-32140676E058}" destId="{00FCDB02-AA92-4961-89F7-300473F61CD5}" srcOrd="1" destOrd="0" presId="urn:microsoft.com/office/officeart/2005/8/layout/chevron2"/>
    <dgm:cxn modelId="{8AFA86DE-BBCA-48CA-9DDD-0FC75593CD54}" type="presParOf" srcId="{21108766-401C-48A1-AFBA-32140676E058}" destId="{B1EA2659-1B43-4B23-A825-5B082B4578AC}" srcOrd="2" destOrd="0" presId="urn:microsoft.com/office/officeart/2005/8/layout/chevron2"/>
    <dgm:cxn modelId="{EDEA3992-6041-404A-81D7-A0C00946CDD7}" type="presParOf" srcId="{B1EA2659-1B43-4B23-A825-5B082B4578AC}" destId="{2B022DE4-2826-4456-A48A-9C64F75641DF}" srcOrd="0" destOrd="0" presId="urn:microsoft.com/office/officeart/2005/8/layout/chevron2"/>
    <dgm:cxn modelId="{8362DFCD-F150-4DC4-8B2D-BA797D134ABA}" type="presParOf" srcId="{B1EA2659-1B43-4B23-A825-5B082B4578AC}" destId="{A962E1B6-CC9D-4F15-B0B8-9350163A20CC}" srcOrd="1" destOrd="0" presId="urn:microsoft.com/office/officeart/2005/8/layout/chevron2"/>
    <dgm:cxn modelId="{98B661CD-6FBA-4BC9-9A0A-B5D06800B03D}" type="presParOf" srcId="{21108766-401C-48A1-AFBA-32140676E058}" destId="{BDA0193A-A764-4826-9DB4-EC8AB02A4980}" srcOrd="3" destOrd="0" presId="urn:microsoft.com/office/officeart/2005/8/layout/chevron2"/>
    <dgm:cxn modelId="{A5F382CC-EAA2-4CFF-B767-2E1713548061}" type="presParOf" srcId="{21108766-401C-48A1-AFBA-32140676E058}" destId="{9F360C30-B333-4B83-81A8-92D0DCCB742F}" srcOrd="4" destOrd="0" presId="urn:microsoft.com/office/officeart/2005/8/layout/chevron2"/>
    <dgm:cxn modelId="{501943AC-142A-480E-B7F1-16C4E64C926D}" type="presParOf" srcId="{9F360C30-B333-4B83-81A8-92D0DCCB742F}" destId="{08B9CE72-FD6B-4FC5-9809-34B2EC5598DE}" srcOrd="0" destOrd="0" presId="urn:microsoft.com/office/officeart/2005/8/layout/chevron2"/>
    <dgm:cxn modelId="{509ADEEF-24E7-4A0D-94A7-006AF55A2BAC}" type="presParOf" srcId="{9F360C30-B333-4B83-81A8-92D0DCCB742F}" destId="{48819065-0B0E-41E9-AA52-2A4EBB79C90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8D5AE0-6FDC-455A-BDF3-926898FC4FD3}" type="doc">
      <dgm:prSet loTypeId="urn:microsoft.com/office/officeart/2005/8/layout/list1#1" loCatId="list" qsTypeId="urn:microsoft.com/office/officeart/2005/8/quickstyle/simple1#2" qsCatId="simple" csTypeId="urn:microsoft.com/office/officeart/2005/8/colors/accent1_2#2" csCatId="accent1" phldr="1"/>
      <dgm:spPr/>
      <dgm:t>
        <a:bodyPr/>
        <a:lstStyle/>
        <a:p>
          <a:endParaRPr lang="zh-CN" altLang="en-US"/>
        </a:p>
      </dgm:t>
    </dgm:pt>
    <dgm:pt modelId="{82FD31EC-8703-4F75-A1C6-C90B5F48BA36}">
      <dgm:prSet phldrT="[文本]"/>
      <dgm:spPr/>
      <dgm:t>
        <a:bodyPr/>
        <a:lstStyle/>
        <a:p>
          <a:r>
            <a:rPr lang="zh-CN" b="1" dirty="0"/>
            <a:t>数据清理</a:t>
          </a:r>
          <a:endParaRPr lang="zh-CN" altLang="en-US" b="1" dirty="0"/>
        </a:p>
      </dgm:t>
    </dgm:pt>
    <dgm:pt modelId="{1DE9F69B-146E-41B0-983A-E47AA002C326}" type="parTrans" cxnId="{7C7E515E-00A6-4F82-87E3-852D4282949C}">
      <dgm:prSet/>
      <dgm:spPr/>
      <dgm:t>
        <a:bodyPr/>
        <a:lstStyle/>
        <a:p>
          <a:endParaRPr lang="zh-CN" altLang="en-US"/>
        </a:p>
      </dgm:t>
    </dgm:pt>
    <dgm:pt modelId="{047C3118-5D94-4CB5-9C68-FCBEEA6BC1E5}" type="sibTrans" cxnId="{7C7E515E-00A6-4F82-87E3-852D4282949C}">
      <dgm:prSet/>
      <dgm:spPr/>
      <dgm:t>
        <a:bodyPr/>
        <a:lstStyle/>
        <a:p>
          <a:endParaRPr lang="zh-CN" altLang="en-US"/>
        </a:p>
      </dgm:t>
    </dgm:pt>
    <dgm:pt modelId="{F19BD321-861F-4CDF-A7C5-EDC8F2139136}">
      <dgm:prSet phldrT="[文本]"/>
      <dgm:spPr/>
      <dgm:t>
        <a:bodyPr/>
        <a:lstStyle/>
        <a:p>
          <a:r>
            <a:rPr lang="zh-CN" b="1" dirty="0"/>
            <a:t>数据变换</a:t>
          </a:r>
          <a:endParaRPr lang="zh-CN" altLang="en-US" b="1" dirty="0"/>
        </a:p>
      </dgm:t>
    </dgm:pt>
    <dgm:pt modelId="{F6D287F2-515A-4383-B2D2-93BC920DBE74}" type="parTrans" cxnId="{2E5B9094-7150-4871-B2D7-DFFB90F9BC5A}">
      <dgm:prSet/>
      <dgm:spPr/>
      <dgm:t>
        <a:bodyPr/>
        <a:lstStyle/>
        <a:p>
          <a:endParaRPr lang="zh-CN" altLang="en-US"/>
        </a:p>
      </dgm:t>
    </dgm:pt>
    <dgm:pt modelId="{F843B5E1-E495-48F6-9395-DD92972162C8}" type="sibTrans" cxnId="{2E5B9094-7150-4871-B2D7-DFFB90F9BC5A}">
      <dgm:prSet/>
      <dgm:spPr/>
      <dgm:t>
        <a:bodyPr/>
        <a:lstStyle/>
        <a:p>
          <a:endParaRPr lang="zh-CN" altLang="en-US"/>
        </a:p>
      </dgm:t>
    </dgm:pt>
    <dgm:pt modelId="{AA38C1B0-C116-4575-AD4E-E19B385471EC}">
      <dgm:prSet phldrT="[文本]"/>
      <dgm:spPr/>
      <dgm:t>
        <a:bodyPr/>
        <a:lstStyle/>
        <a:p>
          <a:r>
            <a:rPr lang="zh-CN" b="1" dirty="0"/>
            <a:t>数据归约</a:t>
          </a:r>
          <a:endParaRPr lang="zh-CN" altLang="en-US" b="1" dirty="0"/>
        </a:p>
      </dgm:t>
    </dgm:pt>
    <dgm:pt modelId="{1BB5CB25-1EAA-4A98-A6C3-AE5560CB132B}" type="parTrans" cxnId="{309030CA-D0A2-4C78-B060-D927C246F4DB}">
      <dgm:prSet/>
      <dgm:spPr/>
      <dgm:t>
        <a:bodyPr/>
        <a:lstStyle/>
        <a:p>
          <a:endParaRPr lang="zh-CN" altLang="en-US"/>
        </a:p>
      </dgm:t>
    </dgm:pt>
    <dgm:pt modelId="{578DB127-17E4-4915-B4FB-F39110268E7D}" type="sibTrans" cxnId="{309030CA-D0A2-4C78-B060-D927C246F4DB}">
      <dgm:prSet/>
      <dgm:spPr/>
      <dgm:t>
        <a:bodyPr/>
        <a:lstStyle/>
        <a:p>
          <a:endParaRPr lang="zh-CN" altLang="en-US"/>
        </a:p>
      </dgm:t>
    </dgm:pt>
    <dgm:pt modelId="{38B18B7A-C18A-4CEC-8F56-83B17C378F2A}">
      <dgm:prSet/>
      <dgm:spPr/>
      <dgm:t>
        <a:bodyPr/>
        <a:lstStyle/>
        <a:p>
          <a:r>
            <a:rPr lang="zh-CN" b="1" dirty="0"/>
            <a:t>数据集成</a:t>
          </a:r>
          <a:endParaRPr lang="zh-CN" altLang="en-US" b="1" dirty="0"/>
        </a:p>
      </dgm:t>
    </dgm:pt>
    <dgm:pt modelId="{5F476B7E-7130-4F42-B73D-7CBF00403E0D}" type="parTrans" cxnId="{0F80E388-0DF0-4B57-8A37-8642AE1E7726}">
      <dgm:prSet/>
      <dgm:spPr/>
      <dgm:t>
        <a:bodyPr/>
        <a:lstStyle/>
        <a:p>
          <a:endParaRPr lang="zh-CN" altLang="en-US"/>
        </a:p>
      </dgm:t>
    </dgm:pt>
    <dgm:pt modelId="{BD5A2529-180F-4559-943A-820346D0FA3E}" type="sibTrans" cxnId="{0F80E388-0DF0-4B57-8A37-8642AE1E7726}">
      <dgm:prSet/>
      <dgm:spPr/>
      <dgm:t>
        <a:bodyPr/>
        <a:lstStyle/>
        <a:p>
          <a:endParaRPr lang="zh-CN" altLang="en-US"/>
        </a:p>
      </dgm:t>
    </dgm:pt>
    <dgm:pt modelId="{50D51410-88C8-4050-9246-14A6A6FF9E7A}">
      <dgm:prSet/>
      <dgm:spPr>
        <a:noFill/>
      </dgm:spPr>
      <dgm:t>
        <a:bodyPr/>
        <a:lstStyle/>
        <a:p>
          <a:endParaRPr lang="zh-CN" altLang="en-US"/>
        </a:p>
      </dgm:t>
    </dgm:pt>
    <dgm:pt modelId="{90335D44-AEEF-46E7-8549-742A7D3D08AD}" type="parTrans" cxnId="{51520CB6-8FE1-4F83-A503-E9C4984D3DB6}">
      <dgm:prSet/>
      <dgm:spPr/>
      <dgm:t>
        <a:bodyPr/>
        <a:lstStyle/>
        <a:p>
          <a:endParaRPr lang="zh-CN" altLang="en-US"/>
        </a:p>
      </dgm:t>
    </dgm:pt>
    <dgm:pt modelId="{F4A0E0D3-FEB0-4F92-AC86-2CD0E9210284}" type="sibTrans" cxnId="{51520CB6-8FE1-4F83-A503-E9C4984D3DB6}">
      <dgm:prSet/>
      <dgm:spPr/>
      <dgm:t>
        <a:bodyPr/>
        <a:lstStyle/>
        <a:p>
          <a:endParaRPr lang="zh-CN" altLang="en-US"/>
        </a:p>
      </dgm:t>
    </dgm:pt>
    <dgm:pt modelId="{4F0F7466-FD60-4F58-959D-CF69464AD31F}" type="pres">
      <dgm:prSet presAssocID="{DA8D5AE0-6FDC-455A-BDF3-926898FC4FD3}" presName="linear" presStyleCnt="0">
        <dgm:presLayoutVars>
          <dgm:dir/>
          <dgm:animLvl val="lvl"/>
          <dgm:resizeHandles val="exact"/>
        </dgm:presLayoutVars>
      </dgm:prSet>
      <dgm:spPr/>
    </dgm:pt>
    <dgm:pt modelId="{BA43F28B-1C88-4188-8F22-82FE0AAE672E}" type="pres">
      <dgm:prSet presAssocID="{82FD31EC-8703-4F75-A1C6-C90B5F48BA36}" presName="parentLin" presStyleCnt="0"/>
      <dgm:spPr/>
    </dgm:pt>
    <dgm:pt modelId="{362B8515-7DBC-409E-8373-5337BA133457}" type="pres">
      <dgm:prSet presAssocID="{82FD31EC-8703-4F75-A1C6-C90B5F48BA36}" presName="parentLeftMargin" presStyleLbl="node1" presStyleIdx="0" presStyleCnt="4"/>
      <dgm:spPr/>
    </dgm:pt>
    <dgm:pt modelId="{70978F3A-7CD9-48A3-9716-B3C8DE94A349}" type="pres">
      <dgm:prSet presAssocID="{82FD31EC-8703-4F75-A1C6-C90B5F48BA36}" presName="parentText" presStyleLbl="node1" presStyleIdx="0" presStyleCnt="4" custScaleX="23849">
        <dgm:presLayoutVars>
          <dgm:chMax val="0"/>
          <dgm:bulletEnabled val="1"/>
        </dgm:presLayoutVars>
      </dgm:prSet>
      <dgm:spPr/>
    </dgm:pt>
    <dgm:pt modelId="{3B214FAA-6B49-4E37-B204-72ADC6296FAC}" type="pres">
      <dgm:prSet presAssocID="{82FD31EC-8703-4F75-A1C6-C90B5F48BA36}" presName="negativeSpace" presStyleCnt="0"/>
      <dgm:spPr/>
    </dgm:pt>
    <dgm:pt modelId="{01469CD5-8BA0-4EAC-9011-540CAE689AFD}" type="pres">
      <dgm:prSet presAssocID="{82FD31EC-8703-4F75-A1C6-C90B5F48BA36}" presName="childText" presStyleLbl="conFgAcc1" presStyleIdx="0" presStyleCnt="4">
        <dgm:presLayoutVars>
          <dgm:bulletEnabled val="1"/>
        </dgm:presLayoutVars>
      </dgm:prSet>
      <dgm:spPr/>
    </dgm:pt>
    <dgm:pt modelId="{9C4E3481-C114-47FF-A3C7-F0048F585C1C}" type="pres">
      <dgm:prSet presAssocID="{047C3118-5D94-4CB5-9C68-FCBEEA6BC1E5}" presName="spaceBetweenRectangles" presStyleCnt="0"/>
      <dgm:spPr/>
    </dgm:pt>
    <dgm:pt modelId="{F52E5F41-F421-405F-9466-D88EDAE0CAB9}" type="pres">
      <dgm:prSet presAssocID="{38B18B7A-C18A-4CEC-8F56-83B17C378F2A}" presName="parentLin" presStyleCnt="0"/>
      <dgm:spPr/>
    </dgm:pt>
    <dgm:pt modelId="{AE2D5969-7060-4F4F-BDC7-D8AFED469C93}" type="pres">
      <dgm:prSet presAssocID="{38B18B7A-C18A-4CEC-8F56-83B17C378F2A}" presName="parentLeftMargin" presStyleLbl="node1" presStyleIdx="0" presStyleCnt="4"/>
      <dgm:spPr/>
    </dgm:pt>
    <dgm:pt modelId="{D46D11A4-1041-40F8-87B8-DED0F54BFFE0}" type="pres">
      <dgm:prSet presAssocID="{38B18B7A-C18A-4CEC-8F56-83B17C378F2A}" presName="parentText" presStyleLbl="node1" presStyleIdx="1" presStyleCnt="4" custScaleX="23849">
        <dgm:presLayoutVars>
          <dgm:chMax val="0"/>
          <dgm:bulletEnabled val="1"/>
        </dgm:presLayoutVars>
      </dgm:prSet>
      <dgm:spPr/>
    </dgm:pt>
    <dgm:pt modelId="{2BA51C5C-7EEC-46E1-8013-46859BF0B555}" type="pres">
      <dgm:prSet presAssocID="{38B18B7A-C18A-4CEC-8F56-83B17C378F2A}" presName="negativeSpace" presStyleCnt="0"/>
      <dgm:spPr/>
    </dgm:pt>
    <dgm:pt modelId="{AC17E7DA-7560-4724-BCFA-1252E788EF52}" type="pres">
      <dgm:prSet presAssocID="{38B18B7A-C18A-4CEC-8F56-83B17C378F2A}" presName="childText" presStyleLbl="conFgAcc1" presStyleIdx="1" presStyleCnt="4">
        <dgm:presLayoutVars>
          <dgm:bulletEnabled val="1"/>
        </dgm:presLayoutVars>
      </dgm:prSet>
      <dgm:spPr>
        <a:noFill/>
      </dgm:spPr>
    </dgm:pt>
    <dgm:pt modelId="{B989ABBA-8EB4-4715-99AC-CFE7080BEBF3}" type="pres">
      <dgm:prSet presAssocID="{BD5A2529-180F-4559-943A-820346D0FA3E}" presName="spaceBetweenRectangles" presStyleCnt="0"/>
      <dgm:spPr/>
    </dgm:pt>
    <dgm:pt modelId="{DF63FF5E-1155-4286-96D3-7227196AC7C0}" type="pres">
      <dgm:prSet presAssocID="{F19BD321-861F-4CDF-A7C5-EDC8F2139136}" presName="parentLin" presStyleCnt="0"/>
      <dgm:spPr/>
    </dgm:pt>
    <dgm:pt modelId="{61363915-A73B-4769-92D9-B6081667EDDA}" type="pres">
      <dgm:prSet presAssocID="{F19BD321-861F-4CDF-A7C5-EDC8F2139136}" presName="parentLeftMargin" presStyleLbl="node1" presStyleIdx="1" presStyleCnt="4"/>
      <dgm:spPr/>
    </dgm:pt>
    <dgm:pt modelId="{5EF8F3E0-1B48-49A0-9F4F-61E8378211C6}" type="pres">
      <dgm:prSet presAssocID="{F19BD321-861F-4CDF-A7C5-EDC8F2139136}" presName="parentText" presStyleLbl="node1" presStyleIdx="2" presStyleCnt="4" custScaleX="23849">
        <dgm:presLayoutVars>
          <dgm:chMax val="0"/>
          <dgm:bulletEnabled val="1"/>
        </dgm:presLayoutVars>
      </dgm:prSet>
      <dgm:spPr/>
    </dgm:pt>
    <dgm:pt modelId="{0E80BEAB-2F25-47BA-955B-99652DF47E5C}" type="pres">
      <dgm:prSet presAssocID="{F19BD321-861F-4CDF-A7C5-EDC8F2139136}" presName="negativeSpace" presStyleCnt="0"/>
      <dgm:spPr/>
    </dgm:pt>
    <dgm:pt modelId="{E1A49483-BF5E-468C-8E26-DD348C44E747}" type="pres">
      <dgm:prSet presAssocID="{F19BD321-861F-4CDF-A7C5-EDC8F2139136}" presName="childText" presStyleLbl="conFgAcc1" presStyleIdx="2" presStyleCnt="4">
        <dgm:presLayoutVars>
          <dgm:bulletEnabled val="1"/>
        </dgm:presLayoutVars>
      </dgm:prSet>
      <dgm:spPr>
        <a:noFill/>
      </dgm:spPr>
    </dgm:pt>
    <dgm:pt modelId="{246B9738-B873-4B50-92FB-F2E693926B7F}" type="pres">
      <dgm:prSet presAssocID="{F843B5E1-E495-48F6-9395-DD92972162C8}" presName="spaceBetweenRectangles" presStyleCnt="0"/>
      <dgm:spPr/>
    </dgm:pt>
    <dgm:pt modelId="{85DBF472-ABD4-4446-9BD4-2F5B40795732}" type="pres">
      <dgm:prSet presAssocID="{AA38C1B0-C116-4575-AD4E-E19B385471EC}" presName="parentLin" presStyleCnt="0"/>
      <dgm:spPr/>
    </dgm:pt>
    <dgm:pt modelId="{D4F69C28-9B6B-4D19-AD8B-6B369FAFBA40}" type="pres">
      <dgm:prSet presAssocID="{AA38C1B0-C116-4575-AD4E-E19B385471EC}" presName="parentLeftMargin" presStyleLbl="node1" presStyleIdx="2" presStyleCnt="4"/>
      <dgm:spPr/>
    </dgm:pt>
    <dgm:pt modelId="{624A369E-D60B-4A9C-9B15-3AC5DFD74FCB}" type="pres">
      <dgm:prSet presAssocID="{AA38C1B0-C116-4575-AD4E-E19B385471EC}" presName="parentText" presStyleLbl="node1" presStyleIdx="3" presStyleCnt="4" custScaleX="23849">
        <dgm:presLayoutVars>
          <dgm:chMax val="0"/>
          <dgm:bulletEnabled val="1"/>
        </dgm:presLayoutVars>
      </dgm:prSet>
      <dgm:spPr/>
    </dgm:pt>
    <dgm:pt modelId="{D9083D98-A7A6-4BF2-A0EC-8A16077FDAC5}" type="pres">
      <dgm:prSet presAssocID="{AA38C1B0-C116-4575-AD4E-E19B385471EC}" presName="negativeSpace" presStyleCnt="0"/>
      <dgm:spPr/>
    </dgm:pt>
    <dgm:pt modelId="{C444C758-E164-47F3-840F-DC4C1ABE7B85}" type="pres">
      <dgm:prSet presAssocID="{AA38C1B0-C116-4575-AD4E-E19B385471EC}" presName="childText" presStyleLbl="conFgAcc1" presStyleIdx="3" presStyleCnt="4">
        <dgm:presLayoutVars>
          <dgm:bulletEnabled val="1"/>
        </dgm:presLayoutVars>
      </dgm:prSet>
      <dgm:spPr>
        <a:noFill/>
      </dgm:spPr>
    </dgm:pt>
  </dgm:ptLst>
  <dgm:cxnLst>
    <dgm:cxn modelId="{887D5904-B292-434A-8FFC-71F3E027D4E4}" type="presOf" srcId="{50D51410-88C8-4050-9246-14A6A6FF9E7A}" destId="{01469CD5-8BA0-4EAC-9011-540CAE689AFD}" srcOrd="0" destOrd="0" presId="urn:microsoft.com/office/officeart/2005/8/layout/list1#1"/>
    <dgm:cxn modelId="{B0990805-3C7F-45F5-98AB-805BDAC7AEC7}" type="presOf" srcId="{F19BD321-861F-4CDF-A7C5-EDC8F2139136}" destId="{5EF8F3E0-1B48-49A0-9F4F-61E8378211C6}" srcOrd="1" destOrd="0" presId="urn:microsoft.com/office/officeart/2005/8/layout/list1#1"/>
    <dgm:cxn modelId="{0C381709-C287-4BCA-BE90-C780821CCC0C}" type="presOf" srcId="{38B18B7A-C18A-4CEC-8F56-83B17C378F2A}" destId="{AE2D5969-7060-4F4F-BDC7-D8AFED469C93}" srcOrd="0" destOrd="0" presId="urn:microsoft.com/office/officeart/2005/8/layout/list1#1"/>
    <dgm:cxn modelId="{7C7E515E-00A6-4F82-87E3-852D4282949C}" srcId="{DA8D5AE0-6FDC-455A-BDF3-926898FC4FD3}" destId="{82FD31EC-8703-4F75-A1C6-C90B5F48BA36}" srcOrd="0" destOrd="0" parTransId="{1DE9F69B-146E-41B0-983A-E47AA002C326}" sibTransId="{047C3118-5D94-4CB5-9C68-FCBEEA6BC1E5}"/>
    <dgm:cxn modelId="{0F80E388-0DF0-4B57-8A37-8642AE1E7726}" srcId="{DA8D5AE0-6FDC-455A-BDF3-926898FC4FD3}" destId="{38B18B7A-C18A-4CEC-8F56-83B17C378F2A}" srcOrd="1" destOrd="0" parTransId="{5F476B7E-7130-4F42-B73D-7CBF00403E0D}" sibTransId="{BD5A2529-180F-4559-943A-820346D0FA3E}"/>
    <dgm:cxn modelId="{EC442E8A-14E2-458D-AF8C-D505D1DC442A}" type="presOf" srcId="{38B18B7A-C18A-4CEC-8F56-83B17C378F2A}" destId="{D46D11A4-1041-40F8-87B8-DED0F54BFFE0}" srcOrd="1" destOrd="0" presId="urn:microsoft.com/office/officeart/2005/8/layout/list1#1"/>
    <dgm:cxn modelId="{2E5B9094-7150-4871-B2D7-DFFB90F9BC5A}" srcId="{DA8D5AE0-6FDC-455A-BDF3-926898FC4FD3}" destId="{F19BD321-861F-4CDF-A7C5-EDC8F2139136}" srcOrd="2" destOrd="0" parTransId="{F6D287F2-515A-4383-B2D2-93BC920DBE74}" sibTransId="{F843B5E1-E495-48F6-9395-DD92972162C8}"/>
    <dgm:cxn modelId="{010F6C9F-FE1F-4374-A9FB-6493AF0576E4}" type="presOf" srcId="{82FD31EC-8703-4F75-A1C6-C90B5F48BA36}" destId="{362B8515-7DBC-409E-8373-5337BA133457}" srcOrd="0" destOrd="0" presId="urn:microsoft.com/office/officeart/2005/8/layout/list1#1"/>
    <dgm:cxn modelId="{8B7456A1-D7FE-4EB9-BBC1-4ED5E06EE4E8}" type="presOf" srcId="{AA38C1B0-C116-4575-AD4E-E19B385471EC}" destId="{624A369E-D60B-4A9C-9B15-3AC5DFD74FCB}" srcOrd="1" destOrd="0" presId="urn:microsoft.com/office/officeart/2005/8/layout/list1#1"/>
    <dgm:cxn modelId="{E5A580A5-9CC6-4A9A-8D82-C92BE2B1B730}" type="presOf" srcId="{DA8D5AE0-6FDC-455A-BDF3-926898FC4FD3}" destId="{4F0F7466-FD60-4F58-959D-CF69464AD31F}" srcOrd="0" destOrd="0" presId="urn:microsoft.com/office/officeart/2005/8/layout/list1#1"/>
    <dgm:cxn modelId="{D5924AAB-C30F-4F2E-A618-1E6067E075D2}" type="presOf" srcId="{AA38C1B0-C116-4575-AD4E-E19B385471EC}" destId="{D4F69C28-9B6B-4D19-AD8B-6B369FAFBA40}" srcOrd="0" destOrd="0" presId="urn:microsoft.com/office/officeart/2005/8/layout/list1#1"/>
    <dgm:cxn modelId="{51520CB6-8FE1-4F83-A503-E9C4984D3DB6}" srcId="{82FD31EC-8703-4F75-A1C6-C90B5F48BA36}" destId="{50D51410-88C8-4050-9246-14A6A6FF9E7A}" srcOrd="0" destOrd="0" parTransId="{90335D44-AEEF-46E7-8549-742A7D3D08AD}" sibTransId="{F4A0E0D3-FEB0-4F92-AC86-2CD0E9210284}"/>
    <dgm:cxn modelId="{30B918C2-FB50-42AB-A2AD-B8C414CA1463}" type="presOf" srcId="{F19BD321-861F-4CDF-A7C5-EDC8F2139136}" destId="{61363915-A73B-4769-92D9-B6081667EDDA}" srcOrd="0" destOrd="0" presId="urn:microsoft.com/office/officeart/2005/8/layout/list1#1"/>
    <dgm:cxn modelId="{309030CA-D0A2-4C78-B060-D927C246F4DB}" srcId="{DA8D5AE0-6FDC-455A-BDF3-926898FC4FD3}" destId="{AA38C1B0-C116-4575-AD4E-E19B385471EC}" srcOrd="3" destOrd="0" parTransId="{1BB5CB25-1EAA-4A98-A6C3-AE5560CB132B}" sibTransId="{578DB127-17E4-4915-B4FB-F39110268E7D}"/>
    <dgm:cxn modelId="{18F9C1D6-2A4A-41D2-865F-D73ACD729460}" type="presOf" srcId="{82FD31EC-8703-4F75-A1C6-C90B5F48BA36}" destId="{70978F3A-7CD9-48A3-9716-B3C8DE94A349}" srcOrd="1" destOrd="0" presId="urn:microsoft.com/office/officeart/2005/8/layout/list1#1"/>
    <dgm:cxn modelId="{EB9BB071-5C79-4EB3-AD4F-794779581B07}" type="presParOf" srcId="{4F0F7466-FD60-4F58-959D-CF69464AD31F}" destId="{BA43F28B-1C88-4188-8F22-82FE0AAE672E}" srcOrd="0" destOrd="0" presId="urn:microsoft.com/office/officeart/2005/8/layout/list1#1"/>
    <dgm:cxn modelId="{189A0C9B-690B-49B5-BBFF-8684CD254190}" type="presParOf" srcId="{BA43F28B-1C88-4188-8F22-82FE0AAE672E}" destId="{362B8515-7DBC-409E-8373-5337BA133457}" srcOrd="0" destOrd="0" presId="urn:microsoft.com/office/officeart/2005/8/layout/list1#1"/>
    <dgm:cxn modelId="{71AB8178-CDAE-4F25-B2A5-135BB0B8B14F}" type="presParOf" srcId="{BA43F28B-1C88-4188-8F22-82FE0AAE672E}" destId="{70978F3A-7CD9-48A3-9716-B3C8DE94A349}" srcOrd="1" destOrd="0" presId="urn:microsoft.com/office/officeart/2005/8/layout/list1#1"/>
    <dgm:cxn modelId="{3DEBFD6E-6B3F-477F-841B-18DCDF360155}" type="presParOf" srcId="{4F0F7466-FD60-4F58-959D-CF69464AD31F}" destId="{3B214FAA-6B49-4E37-B204-72ADC6296FAC}" srcOrd="1" destOrd="0" presId="urn:microsoft.com/office/officeart/2005/8/layout/list1#1"/>
    <dgm:cxn modelId="{371F27D5-6248-4A87-B65A-0F039D434BAC}" type="presParOf" srcId="{4F0F7466-FD60-4F58-959D-CF69464AD31F}" destId="{01469CD5-8BA0-4EAC-9011-540CAE689AFD}" srcOrd="2" destOrd="0" presId="urn:microsoft.com/office/officeart/2005/8/layout/list1#1"/>
    <dgm:cxn modelId="{067DE9D6-52B5-4FB9-B331-64B1E326140E}" type="presParOf" srcId="{4F0F7466-FD60-4F58-959D-CF69464AD31F}" destId="{9C4E3481-C114-47FF-A3C7-F0048F585C1C}" srcOrd="3" destOrd="0" presId="urn:microsoft.com/office/officeart/2005/8/layout/list1#1"/>
    <dgm:cxn modelId="{09649A58-705E-4152-B959-AAB2D1C5427F}" type="presParOf" srcId="{4F0F7466-FD60-4F58-959D-CF69464AD31F}" destId="{F52E5F41-F421-405F-9466-D88EDAE0CAB9}" srcOrd="4" destOrd="0" presId="urn:microsoft.com/office/officeart/2005/8/layout/list1#1"/>
    <dgm:cxn modelId="{AA0C60E3-4FC9-4428-91CB-F9648CDB52CD}" type="presParOf" srcId="{F52E5F41-F421-405F-9466-D88EDAE0CAB9}" destId="{AE2D5969-7060-4F4F-BDC7-D8AFED469C93}" srcOrd="0" destOrd="0" presId="urn:microsoft.com/office/officeart/2005/8/layout/list1#1"/>
    <dgm:cxn modelId="{143F25FE-0A0F-4B76-B12E-D684AFD56D5C}" type="presParOf" srcId="{F52E5F41-F421-405F-9466-D88EDAE0CAB9}" destId="{D46D11A4-1041-40F8-87B8-DED0F54BFFE0}" srcOrd="1" destOrd="0" presId="urn:microsoft.com/office/officeart/2005/8/layout/list1#1"/>
    <dgm:cxn modelId="{A710F9CD-EB5E-42AE-AEDF-314BB98245A8}" type="presParOf" srcId="{4F0F7466-FD60-4F58-959D-CF69464AD31F}" destId="{2BA51C5C-7EEC-46E1-8013-46859BF0B555}" srcOrd="5" destOrd="0" presId="urn:microsoft.com/office/officeart/2005/8/layout/list1#1"/>
    <dgm:cxn modelId="{B69333D2-6B8E-4846-AC10-F51A401F4796}" type="presParOf" srcId="{4F0F7466-FD60-4F58-959D-CF69464AD31F}" destId="{AC17E7DA-7560-4724-BCFA-1252E788EF52}" srcOrd="6" destOrd="0" presId="urn:microsoft.com/office/officeart/2005/8/layout/list1#1"/>
    <dgm:cxn modelId="{E17AFD2A-2D39-4D49-B45C-DE5E75EC2FDB}" type="presParOf" srcId="{4F0F7466-FD60-4F58-959D-CF69464AD31F}" destId="{B989ABBA-8EB4-4715-99AC-CFE7080BEBF3}" srcOrd="7" destOrd="0" presId="urn:microsoft.com/office/officeart/2005/8/layout/list1#1"/>
    <dgm:cxn modelId="{2E71E24F-42AC-45B0-83DE-C347A00E285C}" type="presParOf" srcId="{4F0F7466-FD60-4F58-959D-CF69464AD31F}" destId="{DF63FF5E-1155-4286-96D3-7227196AC7C0}" srcOrd="8" destOrd="0" presId="urn:microsoft.com/office/officeart/2005/8/layout/list1#1"/>
    <dgm:cxn modelId="{ECF0B5CA-5690-442D-A956-70DF7F08613A}" type="presParOf" srcId="{DF63FF5E-1155-4286-96D3-7227196AC7C0}" destId="{61363915-A73B-4769-92D9-B6081667EDDA}" srcOrd="0" destOrd="0" presId="urn:microsoft.com/office/officeart/2005/8/layout/list1#1"/>
    <dgm:cxn modelId="{461E6C33-D590-4C87-85F6-B41FCE57BCF9}" type="presParOf" srcId="{DF63FF5E-1155-4286-96D3-7227196AC7C0}" destId="{5EF8F3E0-1B48-49A0-9F4F-61E8378211C6}" srcOrd="1" destOrd="0" presId="urn:microsoft.com/office/officeart/2005/8/layout/list1#1"/>
    <dgm:cxn modelId="{A31C8999-AE6C-4C8A-867B-4FCC133233B6}" type="presParOf" srcId="{4F0F7466-FD60-4F58-959D-CF69464AD31F}" destId="{0E80BEAB-2F25-47BA-955B-99652DF47E5C}" srcOrd="9" destOrd="0" presId="urn:microsoft.com/office/officeart/2005/8/layout/list1#1"/>
    <dgm:cxn modelId="{17A0216C-0630-4C1F-B06A-4B541DC01A97}" type="presParOf" srcId="{4F0F7466-FD60-4F58-959D-CF69464AD31F}" destId="{E1A49483-BF5E-468C-8E26-DD348C44E747}" srcOrd="10" destOrd="0" presId="urn:microsoft.com/office/officeart/2005/8/layout/list1#1"/>
    <dgm:cxn modelId="{2DB863FF-DA28-446E-87B0-89F7D28EA6FB}" type="presParOf" srcId="{4F0F7466-FD60-4F58-959D-CF69464AD31F}" destId="{246B9738-B873-4B50-92FB-F2E693926B7F}" srcOrd="11" destOrd="0" presId="urn:microsoft.com/office/officeart/2005/8/layout/list1#1"/>
    <dgm:cxn modelId="{6BA98A98-0021-4ED4-B9DD-BBB1EDFA41EC}" type="presParOf" srcId="{4F0F7466-FD60-4F58-959D-CF69464AD31F}" destId="{85DBF472-ABD4-4446-9BD4-2F5B40795732}" srcOrd="12" destOrd="0" presId="urn:microsoft.com/office/officeart/2005/8/layout/list1#1"/>
    <dgm:cxn modelId="{612879DE-A2F9-415F-A50C-AA8C715FF5DA}" type="presParOf" srcId="{85DBF472-ABD4-4446-9BD4-2F5B40795732}" destId="{D4F69C28-9B6B-4D19-AD8B-6B369FAFBA40}" srcOrd="0" destOrd="0" presId="urn:microsoft.com/office/officeart/2005/8/layout/list1#1"/>
    <dgm:cxn modelId="{8D598EEF-9E81-4695-9B18-E353A0921E94}" type="presParOf" srcId="{85DBF472-ABD4-4446-9BD4-2F5B40795732}" destId="{624A369E-D60B-4A9C-9B15-3AC5DFD74FCB}" srcOrd="1" destOrd="0" presId="urn:microsoft.com/office/officeart/2005/8/layout/list1#1"/>
    <dgm:cxn modelId="{94B5BA54-E32D-4A35-B74A-359B80B4545A}" type="presParOf" srcId="{4F0F7466-FD60-4F58-959D-CF69464AD31F}" destId="{D9083D98-A7A6-4BF2-A0EC-8A16077FDAC5}" srcOrd="13" destOrd="0" presId="urn:microsoft.com/office/officeart/2005/8/layout/list1#1"/>
    <dgm:cxn modelId="{18E1CCCF-7EC6-4452-85EF-5D59182E3A1E}" type="presParOf" srcId="{4F0F7466-FD60-4F58-959D-CF69464AD31F}" destId="{C444C758-E164-47F3-840F-DC4C1ABE7B85}" srcOrd="14"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协同过滤算法</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基于物品</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en-US" altLang="zh-CN" sz="2000" dirty="0"/>
            <a:t>ALS</a:t>
          </a:r>
        </a:p>
        <a:p>
          <a:r>
            <a:rPr lang="zh-CN" altLang="zh-CN" sz="2000" dirty="0"/>
            <a:t>矩阵分解算法</a:t>
          </a:r>
          <a:endParaRPr lang="zh-CN" altLang="en-US" sz="2000" dirty="0"/>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6"/>
      <dgm:spPr/>
    </dgm:pt>
    <dgm:pt modelId="{2F8FD379-9511-49EF-B785-92111E883CDD}" type="pres">
      <dgm:prSet presAssocID="{B1241BBA-3B89-4412-8AB9-85EE71F8DD7E}" presName="bottomArc1" presStyleLbl="parChTrans1D1" presStyleIdx="1" presStyleCnt="6"/>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2"/>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6"/>
      <dgm:spPr/>
    </dgm:pt>
    <dgm:pt modelId="{D3DFA058-E6DF-4C2E-B9F0-B924E09853E7}" type="pres">
      <dgm:prSet presAssocID="{8D148726-3E75-4974-9FAF-E0AABDCAC7E9}" presName="bottomArc2" presStyleLbl="parChTrans1D1" presStyleIdx="3" presStyleCnt="6"/>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2"/>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6"/>
      <dgm:spPr/>
    </dgm:pt>
    <dgm:pt modelId="{00F80624-B6A6-485A-8960-42E6A8135DD5}" type="pres">
      <dgm:prSet presAssocID="{78351D1A-2EA6-4D5E-834F-9EED3855B647}" presName="bottomArc2" presStyleLbl="parChTrans1D1" presStyleIdx="5" presStyleCnt="6"/>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0D3E1-C55B-4451-BD13-6C4BBCFB59C4}">
      <dsp:nvSpPr>
        <dsp:cNvPr id="0" name=""/>
        <dsp:cNvSpPr/>
      </dsp:nvSpPr>
      <dsp:spPr>
        <a:xfrm rot="5400000">
          <a:off x="-224928" y="227118"/>
          <a:ext cx="1499524" cy="104966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1</a:t>
          </a:r>
          <a:endParaRPr lang="zh-CN" altLang="en-US" sz="2800" kern="1200" dirty="0"/>
        </a:p>
      </dsp:txBody>
      <dsp:txXfrm rot="-5400000">
        <a:off x="1" y="527022"/>
        <a:ext cx="1049666" cy="449858"/>
      </dsp:txXfrm>
    </dsp:sp>
    <dsp:sp modelId="{565D165C-FB6D-4F91-B721-4130AF3F3A99}">
      <dsp:nvSpPr>
        <dsp:cNvPr id="0" name=""/>
        <dsp:cNvSpPr/>
      </dsp:nvSpPr>
      <dsp:spPr>
        <a:xfrm rot="5400000">
          <a:off x="4014622" y="-2962765"/>
          <a:ext cx="974690" cy="6904601"/>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ea"/>
              <a:ea typeface="+mn-ea"/>
            </a:rPr>
            <a:t>2008</a:t>
          </a:r>
          <a:r>
            <a:rPr lang="zh-CN" sz="1400" kern="1200" dirty="0">
              <a:latin typeface="+mn-ea"/>
              <a:ea typeface="+mn-ea"/>
            </a:rPr>
            <a:t>年</a:t>
          </a:r>
          <a:r>
            <a:rPr lang="en-US" sz="1400" kern="1200" dirty="0">
              <a:latin typeface="+mn-ea"/>
              <a:ea typeface="+mn-ea"/>
            </a:rPr>
            <a:t>9 </a:t>
          </a:r>
          <a:r>
            <a:rPr lang="zh-CN" sz="1400" kern="1200" dirty="0">
              <a:latin typeface="+mn-ea"/>
              <a:ea typeface="+mn-ea"/>
            </a:rPr>
            <a:t>月，美国《自然》（</a:t>
          </a:r>
          <a:r>
            <a:rPr lang="en-US" sz="1400" kern="1200" dirty="0">
              <a:latin typeface="+mn-ea"/>
              <a:ea typeface="+mn-ea"/>
            </a:rPr>
            <a:t>Nature</a:t>
          </a:r>
          <a:r>
            <a:rPr lang="zh-CN" sz="1400" kern="1200" dirty="0">
              <a:latin typeface="+mn-ea"/>
              <a:ea typeface="+mn-ea"/>
            </a:rPr>
            <a:t>）杂志专刊——</a:t>
          </a:r>
          <a:r>
            <a:rPr lang="en-US" sz="1400" kern="1200" dirty="0">
              <a:latin typeface="+mn-ea"/>
              <a:ea typeface="+mn-ea"/>
            </a:rPr>
            <a:t>The next google,</a:t>
          </a:r>
          <a:r>
            <a:rPr lang="zh-CN" sz="1400" kern="1200" dirty="0">
              <a:latin typeface="+mn-ea"/>
              <a:ea typeface="+mn-ea"/>
            </a:rPr>
            <a:t>第一次正式提出“大数据”概念</a:t>
          </a:r>
          <a:r>
            <a:rPr lang="zh-CN" sz="1400" kern="1200" dirty="0"/>
            <a:t>。</a:t>
          </a:r>
          <a:endParaRPr lang="zh-CN" altLang="en-US" sz="1400" kern="1200" dirty="0"/>
        </a:p>
      </dsp:txBody>
      <dsp:txXfrm rot="-5400000">
        <a:off x="1049667" y="49770"/>
        <a:ext cx="6857021" cy="879530"/>
      </dsp:txXfrm>
    </dsp:sp>
    <dsp:sp modelId="{2B022DE4-2826-4456-A48A-9C64F75641DF}">
      <dsp:nvSpPr>
        <dsp:cNvPr id="0" name=""/>
        <dsp:cNvSpPr/>
      </dsp:nvSpPr>
      <dsp:spPr>
        <a:xfrm rot="5400000">
          <a:off x="-224928" y="1537009"/>
          <a:ext cx="1499524" cy="104966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2</a:t>
          </a:r>
          <a:endParaRPr lang="zh-CN" altLang="en-US" sz="2800" kern="1200" dirty="0"/>
        </a:p>
      </dsp:txBody>
      <dsp:txXfrm rot="-5400000">
        <a:off x="1" y="1836913"/>
        <a:ext cx="1049666" cy="449858"/>
      </dsp:txXfrm>
    </dsp:sp>
    <dsp:sp modelId="{A962E1B6-CC9D-4F15-B0B8-9350163A20CC}">
      <dsp:nvSpPr>
        <dsp:cNvPr id="0" name=""/>
        <dsp:cNvSpPr/>
      </dsp:nvSpPr>
      <dsp:spPr>
        <a:xfrm rot="5400000">
          <a:off x="4014622" y="-1652874"/>
          <a:ext cx="974690" cy="6904601"/>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ea"/>
              <a:ea typeface="+mn-ea"/>
            </a:rPr>
            <a:t>2011</a:t>
          </a:r>
          <a:r>
            <a:rPr lang="zh-CN" sz="1400" kern="1200" dirty="0">
              <a:latin typeface="+mn-ea"/>
              <a:ea typeface="+mn-ea"/>
            </a:rPr>
            <a:t>年</a:t>
          </a:r>
          <a:r>
            <a:rPr lang="en-US" sz="1400" kern="1200" dirty="0">
              <a:latin typeface="+mn-ea"/>
              <a:ea typeface="+mn-ea"/>
            </a:rPr>
            <a:t>2</a:t>
          </a:r>
          <a:r>
            <a:rPr lang="zh-CN" sz="1400" kern="1200" dirty="0">
              <a:latin typeface="+mn-ea"/>
              <a:ea typeface="+mn-ea"/>
            </a:rPr>
            <a:t>月</a:t>
          </a:r>
          <a:r>
            <a:rPr lang="en-US" sz="1400" kern="1200" dirty="0">
              <a:latin typeface="+mn-ea"/>
              <a:ea typeface="+mn-ea"/>
            </a:rPr>
            <a:t>1</a:t>
          </a:r>
          <a:r>
            <a:rPr lang="zh-CN" sz="1400" kern="1200" dirty="0">
              <a:latin typeface="+mn-ea"/>
              <a:ea typeface="+mn-ea"/>
            </a:rPr>
            <a:t>日，《科学》（</a:t>
          </a:r>
          <a:r>
            <a:rPr lang="en-US" sz="1400" kern="1200" dirty="0">
              <a:latin typeface="+mn-ea"/>
              <a:ea typeface="+mn-ea"/>
            </a:rPr>
            <a:t>Science</a:t>
          </a:r>
          <a:r>
            <a:rPr lang="zh-CN" sz="1400" kern="1200" dirty="0">
              <a:latin typeface="+mn-ea"/>
              <a:ea typeface="+mn-ea"/>
            </a:rPr>
            <a:t>）杂志专刊——</a:t>
          </a:r>
          <a:r>
            <a:rPr lang="en-US" sz="1400" kern="1200" dirty="0">
              <a:latin typeface="+mn-ea"/>
              <a:ea typeface="+mn-ea"/>
            </a:rPr>
            <a:t>Dealing with data</a:t>
          </a:r>
          <a:r>
            <a:rPr lang="zh-CN" sz="1400" kern="1200" dirty="0">
              <a:latin typeface="+mn-ea"/>
              <a:ea typeface="+mn-ea"/>
            </a:rPr>
            <a:t>，通过社会调查的方式，第一次综合分析了大数据对人们生活造成的影响，详细描述了人类面临的“数据困境”。</a:t>
          </a:r>
          <a:endParaRPr lang="zh-CN" altLang="en-US" sz="1400" kern="1200" dirty="0">
            <a:latin typeface="+mn-ea"/>
            <a:ea typeface="+mn-ea"/>
          </a:endParaRPr>
        </a:p>
      </dsp:txBody>
      <dsp:txXfrm rot="-5400000">
        <a:off x="1049667" y="1359661"/>
        <a:ext cx="6857021" cy="879530"/>
      </dsp:txXfrm>
    </dsp:sp>
    <dsp:sp modelId="{08B9CE72-FD6B-4FC5-9809-34B2EC5598DE}">
      <dsp:nvSpPr>
        <dsp:cNvPr id="0" name=""/>
        <dsp:cNvSpPr/>
      </dsp:nvSpPr>
      <dsp:spPr>
        <a:xfrm rot="5400000">
          <a:off x="-224928" y="2959111"/>
          <a:ext cx="1499524" cy="1049666"/>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3</a:t>
          </a:r>
          <a:endParaRPr lang="zh-CN" altLang="en-US" sz="2800" kern="1200" dirty="0"/>
        </a:p>
      </dsp:txBody>
      <dsp:txXfrm rot="-5400000">
        <a:off x="1" y="3259015"/>
        <a:ext cx="1049666" cy="449858"/>
      </dsp:txXfrm>
    </dsp:sp>
    <dsp:sp modelId="{48819065-0B0E-41E9-AA52-2A4EBB79C908}">
      <dsp:nvSpPr>
        <dsp:cNvPr id="0" name=""/>
        <dsp:cNvSpPr/>
      </dsp:nvSpPr>
      <dsp:spPr>
        <a:xfrm rot="5400000">
          <a:off x="3902410" y="-230771"/>
          <a:ext cx="1199113" cy="6904601"/>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ea"/>
              <a:ea typeface="+mn-ea"/>
            </a:rPr>
            <a:t>2011</a:t>
          </a:r>
          <a:r>
            <a:rPr lang="zh-CN" sz="1400" kern="1200" dirty="0">
              <a:latin typeface="+mn-ea"/>
              <a:ea typeface="+mn-ea"/>
            </a:rPr>
            <a:t>年</a:t>
          </a:r>
          <a:r>
            <a:rPr lang="en-US" sz="1400" kern="1200" dirty="0">
              <a:latin typeface="+mn-ea"/>
              <a:ea typeface="+mn-ea"/>
            </a:rPr>
            <a:t>5</a:t>
          </a:r>
          <a:r>
            <a:rPr lang="zh-CN" sz="1400" kern="1200" dirty="0">
              <a:latin typeface="+mn-ea"/>
              <a:ea typeface="+mn-ea"/>
            </a:rPr>
            <a:t>月，麦肯锡研究院发布报告——</a:t>
          </a:r>
          <a:r>
            <a:rPr lang="en-US" sz="1400" kern="1200" dirty="0">
              <a:latin typeface="+mn-ea"/>
              <a:ea typeface="+mn-ea"/>
            </a:rPr>
            <a:t>Big data: The next frontier for innovation, competition, and productivity,</a:t>
          </a:r>
          <a:r>
            <a:rPr lang="zh-CN" sz="1400" kern="1200" dirty="0">
              <a:latin typeface="+mn-ea"/>
              <a:ea typeface="+mn-ea"/>
            </a:rPr>
            <a:t>第一次给大数据做出相对清晰的定义：“大数据是指其大小超出了常规数据库工具获取、储存、管理和分析能力的数据集。</a:t>
          </a:r>
          <a:r>
            <a:rPr lang="zh-CN" sz="1400" kern="1200" dirty="0"/>
            <a:t>”</a:t>
          </a:r>
          <a:endParaRPr lang="zh-CN" altLang="en-US" sz="1400" kern="1200" dirty="0"/>
        </a:p>
      </dsp:txBody>
      <dsp:txXfrm rot="-5400000">
        <a:off x="1049666" y="2680509"/>
        <a:ext cx="6846065" cy="1082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69CD5-8BA0-4EAC-9011-540CAE689AFD}">
      <dsp:nvSpPr>
        <dsp:cNvPr id="0" name=""/>
        <dsp:cNvSpPr/>
      </dsp:nvSpPr>
      <dsp:spPr>
        <a:xfrm>
          <a:off x="0" y="19079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664" tIns="249936" rIns="663664" bIns="85344"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a:p>
      </dsp:txBody>
      <dsp:txXfrm>
        <a:off x="0" y="190795"/>
        <a:ext cx="8551143" cy="302400"/>
      </dsp:txXfrm>
    </dsp:sp>
    <dsp:sp modelId="{70978F3A-7CD9-48A3-9716-B3C8DE94A349}">
      <dsp:nvSpPr>
        <dsp:cNvPr id="0" name=""/>
        <dsp:cNvSpPr/>
      </dsp:nvSpPr>
      <dsp:spPr>
        <a:xfrm>
          <a:off x="427557" y="1367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数据清理</a:t>
          </a:r>
          <a:endParaRPr lang="zh-CN" altLang="en-US" sz="1200" b="1" kern="1200" dirty="0"/>
        </a:p>
      </dsp:txBody>
      <dsp:txXfrm>
        <a:off x="444850" y="30968"/>
        <a:ext cx="1392967" cy="319654"/>
      </dsp:txXfrm>
    </dsp:sp>
    <dsp:sp modelId="{AC17E7DA-7560-4724-BCFA-1252E788EF52}">
      <dsp:nvSpPr>
        <dsp:cNvPr id="0" name=""/>
        <dsp:cNvSpPr/>
      </dsp:nvSpPr>
      <dsp:spPr>
        <a:xfrm>
          <a:off x="0" y="73511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6D11A4-1041-40F8-87B8-DED0F54BFFE0}">
      <dsp:nvSpPr>
        <dsp:cNvPr id="0" name=""/>
        <dsp:cNvSpPr/>
      </dsp:nvSpPr>
      <dsp:spPr>
        <a:xfrm>
          <a:off x="427557" y="55799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数据集成</a:t>
          </a:r>
          <a:endParaRPr lang="zh-CN" altLang="en-US" sz="1200" b="1" kern="1200" dirty="0"/>
        </a:p>
      </dsp:txBody>
      <dsp:txXfrm>
        <a:off x="444850" y="575288"/>
        <a:ext cx="1392967" cy="319654"/>
      </dsp:txXfrm>
    </dsp:sp>
    <dsp:sp modelId="{E1A49483-BF5E-468C-8E26-DD348C44E747}">
      <dsp:nvSpPr>
        <dsp:cNvPr id="0" name=""/>
        <dsp:cNvSpPr/>
      </dsp:nvSpPr>
      <dsp:spPr>
        <a:xfrm>
          <a:off x="0" y="127943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F8F3E0-1B48-49A0-9F4F-61E8378211C6}">
      <dsp:nvSpPr>
        <dsp:cNvPr id="0" name=""/>
        <dsp:cNvSpPr/>
      </dsp:nvSpPr>
      <dsp:spPr>
        <a:xfrm>
          <a:off x="427557" y="110231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数据变换</a:t>
          </a:r>
          <a:endParaRPr lang="zh-CN" altLang="en-US" sz="1200" b="1" kern="1200" dirty="0"/>
        </a:p>
      </dsp:txBody>
      <dsp:txXfrm>
        <a:off x="444850" y="1119608"/>
        <a:ext cx="1392967" cy="319654"/>
      </dsp:txXfrm>
    </dsp:sp>
    <dsp:sp modelId="{C444C758-E164-47F3-840F-DC4C1ABE7B85}">
      <dsp:nvSpPr>
        <dsp:cNvPr id="0" name=""/>
        <dsp:cNvSpPr/>
      </dsp:nvSpPr>
      <dsp:spPr>
        <a:xfrm>
          <a:off x="0" y="1823754"/>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A369E-D60B-4A9C-9B15-3AC5DFD74FCB}">
      <dsp:nvSpPr>
        <dsp:cNvPr id="0" name=""/>
        <dsp:cNvSpPr/>
      </dsp:nvSpPr>
      <dsp:spPr>
        <a:xfrm>
          <a:off x="427557" y="164663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数据归约</a:t>
          </a:r>
          <a:endParaRPr lang="zh-CN" altLang="en-US" sz="1200" b="1" kern="1200" dirty="0"/>
        </a:p>
      </dsp:txBody>
      <dsp:txXfrm>
        <a:off x="444850" y="1663928"/>
        <a:ext cx="1392967"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F4EB7-CC35-4B5B-BB3D-A1004CE82354}">
      <dsp:nvSpPr>
        <dsp:cNvPr id="0" name=""/>
        <dsp:cNvSpPr/>
      </dsp:nvSpPr>
      <dsp:spPr>
        <a:xfrm>
          <a:off x="3591957" y="1392700"/>
          <a:ext cx="1684497" cy="584701"/>
        </a:xfrm>
        <a:custGeom>
          <a:avLst/>
          <a:gdLst/>
          <a:ahLst/>
          <a:cxnLst/>
          <a:rect l="0" t="0" r="0" b="0"/>
          <a:pathLst>
            <a:path>
              <a:moveTo>
                <a:pt x="0" y="0"/>
              </a:moveTo>
              <a:lnTo>
                <a:pt x="0" y="292350"/>
              </a:lnTo>
              <a:lnTo>
                <a:pt x="1684497" y="292350"/>
              </a:lnTo>
              <a:lnTo>
                <a:pt x="1684497"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1907460" y="1392700"/>
          <a:ext cx="1684497" cy="584701"/>
        </a:xfrm>
        <a:custGeom>
          <a:avLst/>
          <a:gdLst/>
          <a:ahLst/>
          <a:cxnLst/>
          <a:rect l="0" t="0" r="0" b="0"/>
          <a:pathLst>
            <a:path>
              <a:moveTo>
                <a:pt x="1684497" y="0"/>
              </a:moveTo>
              <a:lnTo>
                <a:pt x="1684497" y="292350"/>
              </a:lnTo>
              <a:lnTo>
                <a:pt x="0" y="292350"/>
              </a:lnTo>
              <a:lnTo>
                <a:pt x="0"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2895884" y="554"/>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2895884" y="554"/>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2199810" y="251140"/>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协同过滤算法</a:t>
          </a:r>
        </a:p>
      </dsp:txBody>
      <dsp:txXfrm>
        <a:off x="2199810" y="251140"/>
        <a:ext cx="2784293" cy="890973"/>
      </dsp:txXfrm>
    </dsp:sp>
    <dsp:sp modelId="{A37F61E7-1682-4480-A63E-A639190F95D2}">
      <dsp:nvSpPr>
        <dsp:cNvPr id="0" name=""/>
        <dsp:cNvSpPr/>
      </dsp:nvSpPr>
      <dsp:spPr>
        <a:xfrm>
          <a:off x="1211386"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211386"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515313"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基于物品</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515313" y="2227988"/>
        <a:ext cx="2784293" cy="890973"/>
      </dsp:txXfrm>
    </dsp:sp>
    <dsp:sp modelId="{619F25F1-3924-4523-B036-E48361A0E714}">
      <dsp:nvSpPr>
        <dsp:cNvPr id="0" name=""/>
        <dsp:cNvSpPr/>
      </dsp:nvSpPr>
      <dsp:spPr>
        <a:xfrm>
          <a:off x="4580381"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80381"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3884308"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en-US" altLang="zh-CN" sz="2000" kern="1200" dirty="0"/>
            <a:t>ALS</a:t>
          </a:r>
        </a:p>
        <a:p>
          <a:pPr marL="0" lvl="0" indent="0" algn="ctr" defTabSz="889000">
            <a:lnSpc>
              <a:spcPct val="90000"/>
            </a:lnSpc>
            <a:spcBef>
              <a:spcPct val="0"/>
            </a:spcBef>
            <a:spcAft>
              <a:spcPct val="35000"/>
            </a:spcAft>
            <a:buNone/>
          </a:pPr>
          <a:r>
            <a:rPr lang="zh-CN" altLang="zh-CN" sz="2000" kern="1200" dirty="0"/>
            <a:t>矩阵分解算法</a:t>
          </a:r>
          <a:endParaRPr lang="zh-CN" altLang="en-US" sz="2000" kern="1200" dirty="0"/>
        </a:p>
      </dsp:txBody>
      <dsp:txXfrm>
        <a:off x="3884308" y="2227988"/>
        <a:ext cx="2784293" cy="89097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2/9/2020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358065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1711876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1694595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1623761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2399760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247563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331526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1402696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150566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3306221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75314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4098072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3888477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1106631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375302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718696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361601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314952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316457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67110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707333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959620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386217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108334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product.pcpop.com/DC/00000_1.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microsoft.com/office/2007/relationships/hdphoto" Target="../media/hdphoto5.wdp"/><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hdphoto" Target="../media/hdphoto3.wdp"/><Relationship Id="rId17" Type="http://schemas.openxmlformats.org/officeDocument/2006/relationships/image" Target="../media/image27.png"/><Relationship Id="rId2" Type="http://schemas.openxmlformats.org/officeDocument/2006/relationships/image" Target="../media/image14.jpeg"/><Relationship Id="rId16" Type="http://schemas.microsoft.com/office/2007/relationships/hdphoto" Target="../media/hdphoto4.wdp"/><Relationship Id="rId1" Type="http://schemas.openxmlformats.org/officeDocument/2006/relationships/slideLayout" Target="../slideLayouts/slideLayout4.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6.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概 述</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p>
        </p:txBody>
      </p:sp>
      <p:pic>
        <p:nvPicPr>
          <p:cNvPr id="3" name="Picture 2">
            <a:extLst>
              <a:ext uri="{FF2B5EF4-FFF2-40B4-BE49-F238E27FC236}">
                <a16:creationId xmlns:a16="http://schemas.microsoft.com/office/drawing/2014/main" id="{496F060A-2B63-4E43-B122-35C5EDE3971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492049" y="3989078"/>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EC03E1B-F5C7-49E4-83B2-469FF65EF7AC}"/>
              </a:ext>
            </a:extLst>
          </p:cNvPr>
          <p:cNvSpPr/>
          <p:nvPr/>
        </p:nvSpPr>
        <p:spPr>
          <a:xfrm>
            <a:off x="818330" y="1169680"/>
            <a:ext cx="8508550" cy="139065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b="1" dirty="0">
                <a:solidFill>
                  <a:srgbClr val="3D89BC"/>
                </a:solidFill>
                <a:latin typeface="仿宋" panose="02010609060101010101" pitchFamily="49" charset="-122"/>
                <a:ea typeface="仿宋" panose="02010609060101010101" pitchFamily="49" charset="-122"/>
              </a:rPr>
              <a:t>风马牛可相及</a:t>
            </a:r>
          </a:p>
          <a:p>
            <a:r>
              <a:rPr lang="en-US" altLang="zh-CN" b="1" dirty="0">
                <a:solidFill>
                  <a:srgbClr val="3D89BC"/>
                </a:solidFill>
                <a:latin typeface="仿宋" panose="02010609060101010101" pitchFamily="49" charset="-122"/>
                <a:ea typeface="仿宋" panose="02010609060101010101" pitchFamily="49" charset="-122"/>
              </a:rPr>
              <a:t>  </a:t>
            </a:r>
          </a:p>
          <a:p>
            <a:pPr marL="285750" indent="-285750">
              <a:buFont typeface="Wingdings" panose="05000000000000000000" pitchFamily="2" charset="2"/>
              <a:buChar char="n"/>
            </a:pPr>
            <a:r>
              <a:rPr lang="zh-CN" altLang="zh-CN" sz="1600" dirty="0">
                <a:latin typeface="仿宋" panose="02010609060101010101" pitchFamily="49" charset="-122"/>
                <a:ea typeface="仿宋" panose="02010609060101010101" pitchFamily="49" charset="-122"/>
              </a:rPr>
              <a:t>在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p>
        </p:txBody>
      </p:sp>
      <p:sp>
        <p:nvSpPr>
          <p:cNvPr id="5" name="矩形 4">
            <a:extLst>
              <a:ext uri="{FF2B5EF4-FFF2-40B4-BE49-F238E27FC236}">
                <a16:creationId xmlns:a16="http://schemas.microsoft.com/office/drawing/2014/main" id="{B8F17E72-DCF4-4B94-B5C0-B541D5D8AC0C}"/>
              </a:ext>
            </a:extLst>
          </p:cNvPr>
          <p:cNvSpPr/>
          <p:nvPr/>
        </p:nvSpPr>
        <p:spPr>
          <a:xfrm>
            <a:off x="818330" y="2915754"/>
            <a:ext cx="1011815"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3D89BC"/>
                </a:solidFill>
                <a:latin typeface="仿宋" panose="02010609060101010101" pitchFamily="49" charset="-122"/>
                <a:ea typeface="仿宋" panose="02010609060101010101" pitchFamily="49" charset="-122"/>
              </a:rPr>
              <a:t>经典案例</a:t>
            </a:r>
          </a:p>
        </p:txBody>
      </p:sp>
      <p:sp>
        <p:nvSpPr>
          <p:cNvPr id="6" name="矩形 5">
            <a:extLst>
              <a:ext uri="{FF2B5EF4-FFF2-40B4-BE49-F238E27FC236}">
                <a16:creationId xmlns:a16="http://schemas.microsoft.com/office/drawing/2014/main" id="{90460AD0-6C78-406D-9AD4-70E8ECA33D7B}"/>
              </a:ext>
            </a:extLst>
          </p:cNvPr>
          <p:cNvSpPr/>
          <p:nvPr/>
        </p:nvSpPr>
        <p:spPr>
          <a:xfrm>
            <a:off x="1731707" y="3429637"/>
            <a:ext cx="1724660" cy="62674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1</a:t>
            </a:r>
            <a:r>
              <a:rPr lang="zh-CN" altLang="zh-CN" sz="1600" dirty="0">
                <a:latin typeface="仿宋" panose="02010609060101010101" pitchFamily="49" charset="-122"/>
                <a:ea typeface="仿宋" panose="02010609060101010101" pitchFamily="49" charset="-122"/>
              </a:rPr>
              <a:t>）啤酒与尿布</a:t>
            </a:r>
          </a:p>
          <a:p>
            <a:endParaRPr lang="en-US" altLang="zh-CN" dirty="0"/>
          </a:p>
        </p:txBody>
      </p:sp>
      <p:sp>
        <p:nvSpPr>
          <p:cNvPr id="7" name="矩形 6">
            <a:extLst>
              <a:ext uri="{FF2B5EF4-FFF2-40B4-BE49-F238E27FC236}">
                <a16:creationId xmlns:a16="http://schemas.microsoft.com/office/drawing/2014/main" id="{3D6B7981-AAC4-477E-97FC-DEE84C645BE2}"/>
              </a:ext>
            </a:extLst>
          </p:cNvPr>
          <p:cNvSpPr/>
          <p:nvPr/>
        </p:nvSpPr>
        <p:spPr>
          <a:xfrm>
            <a:off x="6479031" y="3429637"/>
            <a:ext cx="1723549"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a:t>
            </a:r>
            <a:r>
              <a:rPr lang="en-US" altLang="zh-CN" sz="1600" dirty="0">
                <a:latin typeface="仿宋" panose="02010609060101010101" pitchFamily="49" charset="-122"/>
                <a:ea typeface="仿宋" panose="02010609060101010101" pitchFamily="49" charset="-122"/>
              </a:rPr>
              <a:t>2</a:t>
            </a:r>
            <a:r>
              <a:rPr lang="zh-CN" altLang="zh-CN" sz="1600" dirty="0">
                <a:latin typeface="仿宋" panose="02010609060101010101" pitchFamily="49" charset="-122"/>
                <a:ea typeface="仿宋" panose="02010609060101010101" pitchFamily="49" charset="-122"/>
              </a:rPr>
              <a:t>）谷歌与流感</a:t>
            </a:r>
          </a:p>
        </p:txBody>
      </p:sp>
      <p:pic>
        <p:nvPicPr>
          <p:cNvPr id="8" name="Picture 4">
            <a:extLst>
              <a:ext uri="{FF2B5EF4-FFF2-40B4-BE49-F238E27FC236}">
                <a16:creationId xmlns:a16="http://schemas.microsoft.com/office/drawing/2014/main" id="{53FE194C-A3AF-41A5-B87D-5BE477DE73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647471" y="4056382"/>
            <a:ext cx="3679409" cy="171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1297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6" name="矩形 5">
            <a:extLst>
              <a:ext uri="{FF2B5EF4-FFF2-40B4-BE49-F238E27FC236}">
                <a16:creationId xmlns:a16="http://schemas.microsoft.com/office/drawing/2014/main" id="{56C182E9-C0A2-4524-BBDA-320C118B9804}"/>
              </a:ext>
            </a:extLst>
          </p:cNvPr>
          <p:cNvSpPr/>
          <p:nvPr/>
        </p:nvSpPr>
        <p:spPr>
          <a:xfrm>
            <a:off x="1882699" y="4834033"/>
            <a:ext cx="9047768" cy="1278620"/>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在美国很多有婴儿的家庭中，通常是目前在家照顾婴儿，年轻的父亲下班后去超时买婴儿尿布。父亲在买尿布的同时，也会顺手为自己买些啤酒。</a:t>
            </a:r>
            <a:endParaRPr lang="en-US" altLang="zh-CN" dirty="0">
              <a:latin typeface="微软雅黑" panose="020B0503020204020204" pitchFamily="34" charset="-122"/>
              <a:ea typeface="微软雅黑" panose="020B0503020204020204" pitchFamily="34" charset="-122"/>
            </a:endParaRPr>
          </a:p>
          <a:p>
            <a:pPr>
              <a:lnSpc>
                <a:spcPts val="1060"/>
              </a:lnSpc>
              <a:buSzPct val="130000"/>
            </a:pPr>
            <a:endParaRPr lang="en-US" altLang="zh-CN"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沃尔玛如何应对？通过将啤酒与尿布并排摆放在一起使二者的销量双双增长。</a:t>
            </a:r>
          </a:p>
        </p:txBody>
      </p:sp>
      <p:pic>
        <p:nvPicPr>
          <p:cNvPr id="8" name="图片 7">
            <a:extLst>
              <a:ext uri="{FF2B5EF4-FFF2-40B4-BE49-F238E27FC236}">
                <a16:creationId xmlns:a16="http://schemas.microsoft.com/office/drawing/2014/main" id="{510BEA52-EE13-40B0-BB89-800525587EC2}"/>
              </a:ext>
            </a:extLst>
          </p:cNvPr>
          <p:cNvPicPr>
            <a:picLocks noChangeAspect="1"/>
          </p:cNvPicPr>
          <p:nvPr/>
        </p:nvPicPr>
        <p:blipFill>
          <a:blip r:embed="rId2"/>
          <a:stretch>
            <a:fillRect/>
          </a:stretch>
        </p:blipFill>
        <p:spPr>
          <a:xfrm>
            <a:off x="2853611" y="1706548"/>
            <a:ext cx="6741958" cy="3096000"/>
          </a:xfrm>
          <a:prstGeom prst="rect">
            <a:avLst/>
          </a:prstGeom>
        </p:spPr>
      </p:pic>
      <p:sp>
        <p:nvSpPr>
          <p:cNvPr id="3" name="矩形 2">
            <a:extLst>
              <a:ext uri="{FF2B5EF4-FFF2-40B4-BE49-F238E27FC236}">
                <a16:creationId xmlns:a16="http://schemas.microsoft.com/office/drawing/2014/main" id="{FD433257-7665-47C2-B63C-3DF3FBE6F369}"/>
              </a:ext>
            </a:extLst>
          </p:cNvPr>
          <p:cNvSpPr/>
          <p:nvPr/>
        </p:nvSpPr>
        <p:spPr>
          <a:xfrm>
            <a:off x="4183947" y="1244883"/>
            <a:ext cx="3481210" cy="461665"/>
          </a:xfrm>
          <a:prstGeom prst="rect">
            <a:avLst/>
          </a:prstGeom>
          <a:solidFill>
            <a:schemeClr val="accent4">
              <a:lumMod val="75000"/>
            </a:schemeClr>
          </a:solidFill>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WALMART </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啤酒与尿布</a:t>
            </a:r>
          </a:p>
        </p:txBody>
      </p:sp>
    </p:spTree>
    <p:extLst>
      <p:ext uri="{BB962C8B-B14F-4D97-AF65-F5344CB8AC3E}">
        <p14:creationId xmlns:p14="http://schemas.microsoft.com/office/powerpoint/2010/main" val="58139837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3" name="矩形 2">
            <a:extLst>
              <a:ext uri="{FF2B5EF4-FFF2-40B4-BE49-F238E27FC236}">
                <a16:creationId xmlns:a16="http://schemas.microsoft.com/office/drawing/2014/main" id="{FD433257-7665-47C2-B63C-3DF3FBE6F369}"/>
              </a:ext>
            </a:extLst>
          </p:cNvPr>
          <p:cNvSpPr/>
          <p:nvPr/>
        </p:nvSpPr>
        <p:spPr>
          <a:xfrm>
            <a:off x="2855177" y="1243865"/>
            <a:ext cx="6481646" cy="461665"/>
          </a:xfrm>
          <a:prstGeom prst="rect">
            <a:avLst/>
          </a:prstGeom>
          <a:solidFill>
            <a:schemeClr val="bg2">
              <a:lumMod val="90000"/>
            </a:schemeClr>
          </a:solidFill>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谷歌流感趋势监测系统</a:t>
            </a: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(Google Flu Trends</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a:t>
            </a:r>
          </a:p>
        </p:txBody>
      </p:sp>
      <p:pic>
        <p:nvPicPr>
          <p:cNvPr id="4" name="图片 2">
            <a:extLst>
              <a:ext uri="{FF2B5EF4-FFF2-40B4-BE49-F238E27FC236}">
                <a16:creationId xmlns:a16="http://schemas.microsoft.com/office/drawing/2014/main" id="{742B5D7B-4C5D-482E-BDF9-D104E54508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0989" y="2038111"/>
            <a:ext cx="39544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BB878A4F-BEEA-427B-8551-7988CF0F39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6402" y="2038111"/>
            <a:ext cx="40719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6C182E9-C0A2-4524-BBDA-320C118B9804}"/>
              </a:ext>
            </a:extLst>
          </p:cNvPr>
          <p:cNvSpPr/>
          <p:nvPr/>
        </p:nvSpPr>
        <p:spPr>
          <a:xfrm>
            <a:off x="1922569" y="4796392"/>
            <a:ext cx="9047768" cy="1339662"/>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美国人在去医院前，喜欢在谷歌搜索类似“流感症状”的词汇</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谷歌据此预测流感趋势，比美国疾病控制和预防中心</a:t>
            </a:r>
            <a:r>
              <a:rPr lang="en-US" altLang="zh-CN" sz="1600" dirty="0">
                <a:latin typeface="微软雅黑" panose="020B0503020204020204" pitchFamily="34" charset="-122"/>
                <a:ea typeface="微软雅黑" panose="020B0503020204020204" pitchFamily="34" charset="-122"/>
              </a:rPr>
              <a:t>(C</a:t>
            </a:r>
            <a:r>
              <a:rPr lang="en-US" altLang="zh-CN" sz="1600"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DC</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的流感通报提早一周到</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天</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政府</a:t>
            </a:r>
            <a:r>
              <a:rPr lang="zh-CN" altLang="en-US" sz="1600" dirty="0">
                <a:latin typeface="微软雅黑" panose="020B0503020204020204" pitchFamily="34" charset="-122"/>
                <a:ea typeface="微软雅黑" panose="020B0503020204020204" pitchFamily="34" charset="-122"/>
              </a:rPr>
              <a:t>由此可提前准备应对措施</a:t>
            </a:r>
          </a:p>
        </p:txBody>
      </p:sp>
    </p:spTree>
    <p:extLst>
      <p:ext uri="{BB962C8B-B14F-4D97-AF65-F5344CB8AC3E}">
        <p14:creationId xmlns:p14="http://schemas.microsoft.com/office/powerpoint/2010/main" val="345898026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89065"/>
            <a:ext cx="4693042" cy="703635"/>
            <a:chOff x="4931740" y="2099037"/>
            <a:chExt cx="2907496"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7"/>
              <a:ext cx="2362563" cy="743682"/>
              <a:chOff x="5600498"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22987" y="3494056"/>
            <a:ext cx="4693042" cy="703635"/>
            <a:chOff x="4931740" y="2099037"/>
            <a:chExt cx="2907496" cy="743682"/>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3" y="2099037"/>
              <a:ext cx="2362563" cy="743682"/>
              <a:chOff x="5600498" y="2070462"/>
              <a:chExt cx="2362563" cy="743682"/>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328261" y="4691992"/>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923491989"/>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2.1 </a:t>
            </a:r>
            <a:r>
              <a:rPr lang="zh-CN" altLang="en-US" dirty="0"/>
              <a:t>摩尔定律</a:t>
            </a:r>
            <a:endParaRPr lang="en-US" dirty="0"/>
          </a:p>
        </p:txBody>
      </p:sp>
      <p:pic>
        <p:nvPicPr>
          <p:cNvPr id="4" name="图片 3">
            <a:extLst>
              <a:ext uri="{FF2B5EF4-FFF2-40B4-BE49-F238E27FC236}">
                <a16:creationId xmlns:a16="http://schemas.microsoft.com/office/drawing/2014/main" id="{67F19E46-32D2-45A0-8A46-36E5479A904F}"/>
              </a:ext>
            </a:extLst>
          </p:cNvPr>
          <p:cNvPicPr>
            <a:picLocks noChangeAspect="1"/>
          </p:cNvPicPr>
          <p:nvPr/>
        </p:nvPicPr>
        <p:blipFill>
          <a:blip r:embed="rId3"/>
          <a:stretch>
            <a:fillRect/>
          </a:stretch>
        </p:blipFill>
        <p:spPr>
          <a:xfrm>
            <a:off x="1343573" y="1953557"/>
            <a:ext cx="8117092" cy="4054601"/>
          </a:xfrm>
          <a:prstGeom prst="rect">
            <a:avLst/>
          </a:prstGeom>
        </p:spPr>
      </p:pic>
    </p:spTree>
    <p:extLst>
      <p:ext uri="{BB962C8B-B14F-4D97-AF65-F5344CB8AC3E}">
        <p14:creationId xmlns:p14="http://schemas.microsoft.com/office/powerpoint/2010/main" val="29683384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大数据来源</a:t>
            </a:r>
          </a:p>
        </p:txBody>
      </p:sp>
      <p:pic>
        <p:nvPicPr>
          <p:cNvPr id="4" name="Picture 2">
            <a:extLst>
              <a:ext uri="{FF2B5EF4-FFF2-40B4-BE49-F238E27FC236}">
                <a16:creationId xmlns:a16="http://schemas.microsoft.com/office/drawing/2014/main" id="{6E2BEDB2-05BB-4DE1-AE7D-464AE4EA4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997" y="2718331"/>
            <a:ext cx="3773583"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C90E16-A9BC-4ED9-B88A-6FB1F8072D35}"/>
              </a:ext>
            </a:extLst>
          </p:cNvPr>
          <p:cNvSpPr/>
          <p:nvPr/>
        </p:nvSpPr>
        <p:spPr>
          <a:xfrm>
            <a:off x="1914942" y="2072000"/>
            <a:ext cx="279432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互联网每天产生的全部内容可以刻满</a:t>
            </a:r>
            <a:r>
              <a:rPr lang="en-US" altLang="zh-CN" sz="1400" dirty="0">
                <a:latin typeface="仿宋" panose="02010609060101010101" pitchFamily="49" charset="-122"/>
                <a:ea typeface="仿宋" panose="02010609060101010101" pitchFamily="49" charset="-122"/>
              </a:rPr>
              <a:t>6.4</a:t>
            </a:r>
            <a:r>
              <a:rPr lang="zh-CN" altLang="zh-CN" sz="1400" dirty="0">
                <a:latin typeface="仿宋" panose="02010609060101010101" pitchFamily="49" charset="-122"/>
                <a:ea typeface="仿宋" panose="02010609060101010101" pitchFamily="49" charset="-122"/>
              </a:rPr>
              <a:t>亿张</a:t>
            </a:r>
            <a:r>
              <a:rPr lang="en-US" altLang="zh-CN" sz="1400" dirty="0">
                <a:latin typeface="仿宋" panose="02010609060101010101" pitchFamily="49" charset="-122"/>
                <a:ea typeface="仿宋" panose="02010609060101010101" pitchFamily="49" charset="-122"/>
              </a:rPr>
              <a:t>DVD</a:t>
            </a:r>
            <a:endParaRPr lang="zh-CN" altLang="en-US" sz="1400" dirty="0">
              <a:latin typeface="仿宋" panose="02010609060101010101" pitchFamily="49" charset="-122"/>
              <a:ea typeface="仿宋" panose="02010609060101010101" pitchFamily="49" charset="-122"/>
            </a:endParaRPr>
          </a:p>
        </p:txBody>
      </p:sp>
      <p:sp>
        <p:nvSpPr>
          <p:cNvPr id="6" name="矩形 5">
            <a:extLst>
              <a:ext uri="{FF2B5EF4-FFF2-40B4-BE49-F238E27FC236}">
                <a16:creationId xmlns:a16="http://schemas.microsoft.com/office/drawing/2014/main" id="{D1FC6F08-5156-4FD2-AB4A-62E44AFBA092}"/>
              </a:ext>
            </a:extLst>
          </p:cNvPr>
          <p:cNvSpPr/>
          <p:nvPr/>
        </p:nvSpPr>
        <p:spPr>
          <a:xfrm>
            <a:off x="1967419" y="3589545"/>
            <a:ext cx="189953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400" dirty="0">
                <a:latin typeface="仿宋" panose="02010609060101010101" pitchFamily="49" charset="-122"/>
                <a:ea typeface="仿宋" panose="02010609060101010101" pitchFamily="49" charset="-122"/>
              </a:rPr>
              <a:t>Google</a:t>
            </a:r>
            <a:r>
              <a:rPr lang="zh-CN" altLang="zh-CN" sz="1400" dirty="0">
                <a:latin typeface="仿宋" panose="02010609060101010101" pitchFamily="49" charset="-122"/>
                <a:ea typeface="仿宋" panose="02010609060101010101" pitchFamily="49" charset="-122"/>
              </a:rPr>
              <a:t>每天需要处理</a:t>
            </a:r>
            <a:r>
              <a:rPr lang="en-US" altLang="zh-CN" sz="1400" dirty="0">
                <a:latin typeface="仿宋" panose="02010609060101010101" pitchFamily="49" charset="-122"/>
                <a:ea typeface="仿宋" panose="02010609060101010101" pitchFamily="49" charset="-122"/>
              </a:rPr>
              <a:t>24PB</a:t>
            </a:r>
            <a:r>
              <a:rPr lang="zh-CN" altLang="zh-CN" sz="1400" dirty="0">
                <a:latin typeface="仿宋" panose="02010609060101010101" pitchFamily="49" charset="-122"/>
                <a:ea typeface="仿宋" panose="02010609060101010101" pitchFamily="49" charset="-122"/>
              </a:rPr>
              <a:t>的数据</a:t>
            </a:r>
            <a:endParaRPr lang="zh-CN" altLang="en-US" sz="1400" dirty="0">
              <a:latin typeface="仿宋" panose="02010609060101010101" pitchFamily="49" charset="-122"/>
              <a:ea typeface="仿宋" panose="02010609060101010101" pitchFamily="49" charset="-122"/>
            </a:endParaRPr>
          </a:p>
        </p:txBody>
      </p:sp>
      <p:sp>
        <p:nvSpPr>
          <p:cNvPr id="7" name="矩形 6">
            <a:extLst>
              <a:ext uri="{FF2B5EF4-FFF2-40B4-BE49-F238E27FC236}">
                <a16:creationId xmlns:a16="http://schemas.microsoft.com/office/drawing/2014/main" id="{9274A7A8-DDAE-4CC1-95A0-7C25D2C51B1C}"/>
              </a:ext>
            </a:extLst>
          </p:cNvPr>
          <p:cNvSpPr/>
          <p:nvPr/>
        </p:nvSpPr>
        <p:spPr>
          <a:xfrm>
            <a:off x="1865671" y="4741258"/>
            <a:ext cx="2898807"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网民每天在</a:t>
            </a:r>
            <a:r>
              <a:rPr lang="en-US" altLang="zh-CN" sz="1400" dirty="0">
                <a:latin typeface="仿宋" panose="02010609060101010101" pitchFamily="49" charset="-122"/>
                <a:ea typeface="仿宋" panose="02010609060101010101" pitchFamily="49" charset="-122"/>
              </a:rPr>
              <a:t>Facebook</a:t>
            </a:r>
            <a:r>
              <a:rPr lang="zh-CN" altLang="zh-CN" sz="1400" dirty="0">
                <a:latin typeface="仿宋" panose="02010609060101010101" pitchFamily="49" charset="-122"/>
                <a:ea typeface="仿宋" panose="02010609060101010101" pitchFamily="49" charset="-122"/>
              </a:rPr>
              <a:t>上要花费</a:t>
            </a:r>
            <a:r>
              <a:rPr lang="en-US" altLang="zh-CN" sz="1400" dirty="0">
                <a:latin typeface="仿宋" panose="02010609060101010101" pitchFamily="49" charset="-122"/>
                <a:ea typeface="仿宋" panose="02010609060101010101" pitchFamily="49" charset="-122"/>
              </a:rPr>
              <a:t>234</a:t>
            </a:r>
            <a:r>
              <a:rPr lang="zh-CN" altLang="zh-CN" sz="1400" dirty="0">
                <a:latin typeface="仿宋" panose="02010609060101010101" pitchFamily="49" charset="-122"/>
                <a:ea typeface="仿宋" panose="02010609060101010101" pitchFamily="49" charset="-122"/>
              </a:rPr>
              <a:t>亿分钟，被移动互联网使用者发送和接收的数据高达</a:t>
            </a:r>
            <a:r>
              <a:rPr lang="en-US" altLang="zh-CN" sz="1400" dirty="0">
                <a:latin typeface="仿宋" panose="02010609060101010101" pitchFamily="49" charset="-122"/>
                <a:ea typeface="仿宋" panose="02010609060101010101" pitchFamily="49" charset="-122"/>
              </a:rPr>
              <a:t>44PB</a:t>
            </a:r>
            <a:endParaRPr lang="zh-CN" altLang="zh-CN" sz="1400" dirty="0">
              <a:latin typeface="仿宋" panose="02010609060101010101" pitchFamily="49" charset="-122"/>
              <a:ea typeface="仿宋" panose="02010609060101010101" pitchFamily="49" charset="-122"/>
            </a:endParaRPr>
          </a:p>
        </p:txBody>
      </p:sp>
      <p:sp>
        <p:nvSpPr>
          <p:cNvPr id="8" name="矩形 7">
            <a:extLst>
              <a:ext uri="{FF2B5EF4-FFF2-40B4-BE49-F238E27FC236}">
                <a16:creationId xmlns:a16="http://schemas.microsoft.com/office/drawing/2014/main" id="{E88618B6-130E-4EF3-BA19-F3CD9C33287E}"/>
              </a:ext>
            </a:extLst>
          </p:cNvPr>
          <p:cNvSpPr/>
          <p:nvPr/>
        </p:nvSpPr>
        <p:spPr>
          <a:xfrm>
            <a:off x="7067399" y="1964278"/>
            <a:ext cx="283532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全球每秒发送</a:t>
            </a:r>
            <a:r>
              <a:rPr lang="en-US" altLang="zh-CN" sz="1400" dirty="0">
                <a:latin typeface="仿宋" panose="02010609060101010101" pitchFamily="49" charset="-122"/>
                <a:ea typeface="仿宋" panose="02010609060101010101" pitchFamily="49" charset="-122"/>
              </a:rPr>
              <a:t>290</a:t>
            </a:r>
            <a:r>
              <a:rPr lang="zh-CN" altLang="zh-CN" sz="1400" dirty="0">
                <a:latin typeface="仿宋" panose="02010609060101010101" pitchFamily="49" charset="-122"/>
                <a:ea typeface="仿宋" panose="02010609060101010101" pitchFamily="49" charset="-122"/>
              </a:rPr>
              <a:t>万封电子邮件，一分钟读一篇的话，足够一个人昼夜不停地读</a:t>
            </a:r>
            <a:r>
              <a:rPr lang="en-US" altLang="zh-CN" sz="1400" dirty="0">
                <a:latin typeface="仿宋" panose="02010609060101010101" pitchFamily="49" charset="-122"/>
                <a:ea typeface="仿宋" panose="02010609060101010101" pitchFamily="49" charset="-122"/>
              </a:rPr>
              <a:t>5.5</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9" name="矩形 8">
            <a:extLst>
              <a:ext uri="{FF2B5EF4-FFF2-40B4-BE49-F238E27FC236}">
                <a16:creationId xmlns:a16="http://schemas.microsoft.com/office/drawing/2014/main" id="{397CEC24-5BC8-4036-9711-C7DD93CD5F35}"/>
              </a:ext>
            </a:extLst>
          </p:cNvPr>
          <p:cNvSpPr/>
          <p:nvPr/>
        </p:nvSpPr>
        <p:spPr>
          <a:xfrm>
            <a:off x="7381524" y="3481823"/>
            <a:ext cx="264325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每天会有</a:t>
            </a:r>
            <a:r>
              <a:rPr lang="en-US" altLang="zh-CN" sz="1400" dirty="0">
                <a:latin typeface="仿宋" panose="02010609060101010101" pitchFamily="49" charset="-122"/>
                <a:ea typeface="仿宋" panose="02010609060101010101" pitchFamily="49" charset="-122"/>
              </a:rPr>
              <a:t>2.88</a:t>
            </a:r>
            <a:r>
              <a:rPr lang="zh-CN" altLang="zh-CN" sz="1400" dirty="0">
                <a:latin typeface="仿宋" panose="02010609060101010101" pitchFamily="49" charset="-122"/>
                <a:ea typeface="仿宋" panose="02010609060101010101" pitchFamily="49" charset="-122"/>
              </a:rPr>
              <a:t>万个小时的视频上传到</a:t>
            </a:r>
            <a:r>
              <a:rPr lang="en-US" altLang="zh-CN" sz="1400" dirty="0">
                <a:latin typeface="仿宋" panose="02010609060101010101" pitchFamily="49" charset="-122"/>
                <a:ea typeface="仿宋" panose="02010609060101010101" pitchFamily="49" charset="-122"/>
              </a:rPr>
              <a:t>YouTube</a:t>
            </a:r>
            <a:r>
              <a:rPr lang="zh-CN" altLang="zh-CN" sz="1400" dirty="0">
                <a:latin typeface="仿宋" panose="02010609060101010101" pitchFamily="49" charset="-122"/>
                <a:ea typeface="仿宋" panose="02010609060101010101" pitchFamily="49" charset="-122"/>
              </a:rPr>
              <a:t>，足够一个人昼夜不停地观看</a:t>
            </a:r>
            <a:r>
              <a:rPr lang="en-US" altLang="zh-CN" sz="1400" dirty="0">
                <a:latin typeface="仿宋" panose="02010609060101010101" pitchFamily="49" charset="-122"/>
                <a:ea typeface="仿宋" panose="02010609060101010101" pitchFamily="49" charset="-122"/>
              </a:rPr>
              <a:t>3.3</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10" name="矩形 9">
            <a:extLst>
              <a:ext uri="{FF2B5EF4-FFF2-40B4-BE49-F238E27FC236}">
                <a16:creationId xmlns:a16="http://schemas.microsoft.com/office/drawing/2014/main" id="{167ADC9C-96F3-4C2A-B68B-4007C97C9E67}"/>
              </a:ext>
            </a:extLst>
          </p:cNvPr>
          <p:cNvSpPr/>
          <p:nvPr/>
        </p:nvSpPr>
        <p:spPr>
          <a:xfrm>
            <a:off x="6272822" y="4741258"/>
            <a:ext cx="3818759"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仿宋" panose="02010609060101010101" pitchFamily="49" charset="-122"/>
                <a:ea typeface="仿宋" panose="02010609060101010101" pitchFamily="49" charset="-122"/>
              </a:rPr>
              <a:t>Twitter</a:t>
            </a:r>
            <a:r>
              <a:rPr lang="zh-CN" altLang="zh-CN" sz="1400" dirty="0">
                <a:latin typeface="仿宋" panose="02010609060101010101" pitchFamily="49" charset="-122"/>
                <a:ea typeface="仿宋" panose="02010609060101010101" pitchFamily="49" charset="-122"/>
              </a:rPr>
              <a:t>上每天发布</a:t>
            </a:r>
            <a:r>
              <a:rPr lang="en-US" altLang="zh-CN" sz="1400" dirty="0">
                <a:latin typeface="仿宋" panose="02010609060101010101" pitchFamily="49" charset="-122"/>
                <a:ea typeface="仿宋" panose="02010609060101010101" pitchFamily="49" charset="-122"/>
              </a:rPr>
              <a:t>5000</a:t>
            </a:r>
            <a:r>
              <a:rPr lang="zh-CN" altLang="zh-CN" sz="1400" dirty="0">
                <a:latin typeface="仿宋" panose="02010609060101010101" pitchFamily="49" charset="-122"/>
                <a:ea typeface="仿宋" panose="02010609060101010101" pitchFamily="49" charset="-122"/>
              </a:rPr>
              <a:t>万条消息，假设</a:t>
            </a:r>
            <a:r>
              <a:rPr lang="en-US" altLang="zh-CN" sz="1400" dirty="0">
                <a:latin typeface="仿宋" panose="02010609060101010101" pitchFamily="49" charset="-122"/>
                <a:ea typeface="仿宋" panose="02010609060101010101" pitchFamily="49" charset="-122"/>
              </a:rPr>
              <a:t>10</a:t>
            </a:r>
            <a:r>
              <a:rPr lang="zh-CN" altLang="zh-CN" sz="1400" dirty="0">
                <a:latin typeface="仿宋" panose="02010609060101010101" pitchFamily="49" charset="-122"/>
                <a:ea typeface="仿宋" panose="02010609060101010101" pitchFamily="49" charset="-122"/>
              </a:rPr>
              <a:t>秒就浏览一条消息，足够一个人昼夜不停地浏览</a:t>
            </a:r>
            <a:r>
              <a:rPr lang="en-US" altLang="zh-CN" sz="1400" dirty="0">
                <a:latin typeface="仿宋" panose="02010609060101010101" pitchFamily="49" charset="-122"/>
                <a:ea typeface="仿宋" panose="02010609060101010101" pitchFamily="49" charset="-122"/>
              </a:rPr>
              <a:t>16</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cxnSp>
        <p:nvCxnSpPr>
          <p:cNvPr id="11" name="直接连接符 10">
            <a:extLst>
              <a:ext uri="{FF2B5EF4-FFF2-40B4-BE49-F238E27FC236}">
                <a16:creationId xmlns:a16="http://schemas.microsoft.com/office/drawing/2014/main" id="{252A17C2-C495-458A-9FCF-19A9FCBE96E4}"/>
              </a:ext>
            </a:extLst>
          </p:cNvPr>
          <p:cNvCxnSpPr/>
          <p:nvPr/>
        </p:nvCxnSpPr>
        <p:spPr>
          <a:xfrm>
            <a:off x="2188382" y="27787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F5376E9-B524-4CCC-985D-3FD7C5305BD4}"/>
              </a:ext>
            </a:extLst>
          </p:cNvPr>
          <p:cNvCxnSpPr/>
          <p:nvPr/>
        </p:nvCxnSpPr>
        <p:spPr>
          <a:xfrm>
            <a:off x="2188382" y="42246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4A14297-A745-449A-953E-C4BAF39D5FDD}"/>
              </a:ext>
            </a:extLst>
          </p:cNvPr>
          <p:cNvCxnSpPr/>
          <p:nvPr/>
        </p:nvCxnSpPr>
        <p:spPr>
          <a:xfrm>
            <a:off x="2188382" y="5570336"/>
            <a:ext cx="23333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07A711-DD32-4BF2-A730-3870C7BFB8EB}"/>
              </a:ext>
            </a:extLst>
          </p:cNvPr>
          <p:cNvCxnSpPr/>
          <p:nvPr/>
        </p:nvCxnSpPr>
        <p:spPr>
          <a:xfrm>
            <a:off x="6376334" y="5570336"/>
            <a:ext cx="3353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C2D5FC4-3DF0-45CB-BD8E-A3C5BF5D8C4C}"/>
              </a:ext>
            </a:extLst>
          </p:cNvPr>
          <p:cNvCxnSpPr/>
          <p:nvPr/>
        </p:nvCxnSpPr>
        <p:spPr>
          <a:xfrm>
            <a:off x="7460267" y="4362638"/>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FBC8139-1C9A-455C-B63C-27EFE9396D5D}"/>
              </a:ext>
            </a:extLst>
          </p:cNvPr>
          <p:cNvCxnSpPr/>
          <p:nvPr/>
        </p:nvCxnSpPr>
        <p:spPr>
          <a:xfrm flipV="1">
            <a:off x="7373637" y="2750923"/>
            <a:ext cx="2346388" cy="11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F6419B61-D164-4FB3-B19A-42B048E3596A}"/>
              </a:ext>
            </a:extLst>
          </p:cNvPr>
          <p:cNvSpPr/>
          <p:nvPr/>
        </p:nvSpPr>
        <p:spPr>
          <a:xfrm>
            <a:off x="2065124" y="269000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8" name="椭圆 17">
            <a:extLst>
              <a:ext uri="{FF2B5EF4-FFF2-40B4-BE49-F238E27FC236}">
                <a16:creationId xmlns:a16="http://schemas.microsoft.com/office/drawing/2014/main" id="{9DE1EC15-36BE-4A05-B4A2-1255570C917C}"/>
              </a:ext>
            </a:extLst>
          </p:cNvPr>
          <p:cNvSpPr/>
          <p:nvPr/>
        </p:nvSpPr>
        <p:spPr>
          <a:xfrm>
            <a:off x="2065124" y="4159918"/>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9" name="椭圆 18">
            <a:extLst>
              <a:ext uri="{FF2B5EF4-FFF2-40B4-BE49-F238E27FC236}">
                <a16:creationId xmlns:a16="http://schemas.microsoft.com/office/drawing/2014/main" id="{BBBE2CBF-38CB-412B-94D3-FB9E7FCF2E12}"/>
              </a:ext>
            </a:extLst>
          </p:cNvPr>
          <p:cNvSpPr/>
          <p:nvPr/>
        </p:nvSpPr>
        <p:spPr>
          <a:xfrm>
            <a:off x="2065124" y="547992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0" name="椭圆 19">
            <a:extLst>
              <a:ext uri="{FF2B5EF4-FFF2-40B4-BE49-F238E27FC236}">
                <a16:creationId xmlns:a16="http://schemas.microsoft.com/office/drawing/2014/main" id="{7C7263C4-FAF5-44DB-8F1B-2106D7698F3D}"/>
              </a:ext>
            </a:extLst>
          </p:cNvPr>
          <p:cNvSpPr/>
          <p:nvPr/>
        </p:nvSpPr>
        <p:spPr>
          <a:xfrm>
            <a:off x="9521979" y="4297940"/>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1" name="椭圆 20">
            <a:extLst>
              <a:ext uri="{FF2B5EF4-FFF2-40B4-BE49-F238E27FC236}">
                <a16:creationId xmlns:a16="http://schemas.microsoft.com/office/drawing/2014/main" id="{4E267BF7-D24D-41AC-A7AF-77B3DA3D4170}"/>
              </a:ext>
            </a:extLst>
          </p:cNvPr>
          <p:cNvSpPr/>
          <p:nvPr/>
        </p:nvSpPr>
        <p:spPr>
          <a:xfrm>
            <a:off x="9521979" y="2692267"/>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2" name="椭圆 21">
            <a:extLst>
              <a:ext uri="{FF2B5EF4-FFF2-40B4-BE49-F238E27FC236}">
                <a16:creationId xmlns:a16="http://schemas.microsoft.com/office/drawing/2014/main" id="{591BA552-15EB-41E1-9ED3-F6FC5DFF5057}"/>
              </a:ext>
            </a:extLst>
          </p:cNvPr>
          <p:cNvSpPr/>
          <p:nvPr/>
        </p:nvSpPr>
        <p:spPr>
          <a:xfrm>
            <a:off x="9521979" y="5489339"/>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cxnSp>
        <p:nvCxnSpPr>
          <p:cNvPr id="23" name="直接连接符 22">
            <a:extLst>
              <a:ext uri="{FF2B5EF4-FFF2-40B4-BE49-F238E27FC236}">
                <a16:creationId xmlns:a16="http://schemas.microsoft.com/office/drawing/2014/main" id="{67A55016-C046-4E6C-B820-12E17F7C4F65}"/>
              </a:ext>
            </a:extLst>
          </p:cNvPr>
          <p:cNvCxnSpPr/>
          <p:nvPr/>
        </p:nvCxnSpPr>
        <p:spPr>
          <a:xfrm flipV="1">
            <a:off x="7067400" y="2778716"/>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8F71713-6A4C-4613-845F-4251F3061B07}"/>
              </a:ext>
            </a:extLst>
          </p:cNvPr>
          <p:cNvCxnSpPr/>
          <p:nvPr/>
        </p:nvCxnSpPr>
        <p:spPr>
          <a:xfrm flipH="1" flipV="1">
            <a:off x="4250096" y="2778717"/>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2D17C0A-2B46-4389-ACC4-5B7477A1E824}"/>
              </a:ext>
            </a:extLst>
          </p:cNvPr>
          <p:cNvCxnSpPr/>
          <p:nvPr/>
        </p:nvCxnSpPr>
        <p:spPr>
          <a:xfrm flipV="1">
            <a:off x="4389128" y="4736134"/>
            <a:ext cx="678381" cy="8342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5C15E6B-1B08-4D33-A281-6F65FE5D9117}"/>
              </a:ext>
            </a:extLst>
          </p:cNvPr>
          <p:cNvCxnSpPr/>
          <p:nvPr/>
        </p:nvCxnSpPr>
        <p:spPr>
          <a:xfrm flipH="1" flipV="1">
            <a:off x="5705669" y="4798883"/>
            <a:ext cx="670666" cy="7714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91D507C-85E2-4AC5-A9F8-AFD59F014274}"/>
              </a:ext>
            </a:extLst>
          </p:cNvPr>
          <p:cNvSpPr/>
          <p:nvPr/>
        </p:nvSpPr>
        <p:spPr>
          <a:xfrm>
            <a:off x="4045763" y="1063022"/>
            <a:ext cx="341696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3600" b="1" dirty="0">
                <a:solidFill>
                  <a:schemeClr val="accent1"/>
                </a:solidFill>
                <a:latin typeface="仿宋" panose="02010609060101010101" pitchFamily="49" charset="-122"/>
                <a:ea typeface="仿宋" panose="02010609060101010101" pitchFamily="49" charset="-122"/>
              </a:rPr>
              <a:t>大数据</a:t>
            </a:r>
            <a:r>
              <a:rPr lang="zh-CN" altLang="zh-CN" dirty="0">
                <a:latin typeface="仿宋" panose="02010609060101010101" pitchFamily="49" charset="-122"/>
                <a:ea typeface="仿宋" panose="02010609060101010101" pitchFamily="49" charset="-122"/>
              </a:rPr>
              <a:t>到底有多</a:t>
            </a:r>
            <a:r>
              <a:rPr lang="zh-CN" altLang="zh-CN" sz="3600" b="1" dirty="0">
                <a:solidFill>
                  <a:schemeClr val="accent1"/>
                </a:solidFill>
                <a:latin typeface="仿宋" panose="02010609060101010101" pitchFamily="49" charset="-122"/>
                <a:ea typeface="仿宋" panose="02010609060101010101" pitchFamily="49" charset="-122"/>
              </a:rPr>
              <a:t>大？</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6004243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大数据来源</a:t>
            </a:r>
          </a:p>
        </p:txBody>
      </p:sp>
      <p:grpSp>
        <p:nvGrpSpPr>
          <p:cNvPr id="3" name="组合 2">
            <a:extLst>
              <a:ext uri="{FF2B5EF4-FFF2-40B4-BE49-F238E27FC236}">
                <a16:creationId xmlns:a16="http://schemas.microsoft.com/office/drawing/2014/main" id="{5F1D25AA-CC58-4C14-820C-AC613EC7FB3D}"/>
              </a:ext>
            </a:extLst>
          </p:cNvPr>
          <p:cNvGrpSpPr/>
          <p:nvPr/>
        </p:nvGrpSpPr>
        <p:grpSpPr>
          <a:xfrm>
            <a:off x="4241475" y="1403923"/>
            <a:ext cx="2684446" cy="3492587"/>
            <a:chOff x="3298945" y="1182942"/>
            <a:chExt cx="2684446" cy="3492587"/>
          </a:xfrm>
        </p:grpSpPr>
        <p:pic>
          <p:nvPicPr>
            <p:cNvPr id="23" name="Picture 14">
              <a:extLst>
                <a:ext uri="{FF2B5EF4-FFF2-40B4-BE49-F238E27FC236}">
                  <a16:creationId xmlns:a16="http://schemas.microsoft.com/office/drawing/2014/main" id="{615D3A33-99D7-47CC-8CA0-710277A27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a:extLst>
                <a:ext uri="{FF2B5EF4-FFF2-40B4-BE49-F238E27FC236}">
                  <a16:creationId xmlns:a16="http://schemas.microsoft.com/office/drawing/2014/main" id="{B072497E-4B75-4CDD-9C2D-9FAF99A0FEE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a:extLst>
                <a:ext uri="{FF2B5EF4-FFF2-40B4-BE49-F238E27FC236}">
                  <a16:creationId xmlns:a16="http://schemas.microsoft.com/office/drawing/2014/main" id="{9869E798-5EA5-4298-9544-04CD9CCFAED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a:extLst>
                <a:ext uri="{FF2B5EF4-FFF2-40B4-BE49-F238E27FC236}">
                  <a16:creationId xmlns:a16="http://schemas.microsoft.com/office/drawing/2014/main" id="{4AB2854A-805E-4CC7-8730-B5097F17D84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a:extLst>
                <a:ext uri="{FF2B5EF4-FFF2-40B4-BE49-F238E27FC236}">
                  <a16:creationId xmlns:a16="http://schemas.microsoft.com/office/drawing/2014/main" id="{B7FEAE81-C35A-46B9-AFF2-D090C020365E}"/>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3">
              <a:extLst>
                <a:ext uri="{FF2B5EF4-FFF2-40B4-BE49-F238E27FC236}">
                  <a16:creationId xmlns:a16="http://schemas.microsoft.com/office/drawing/2014/main" id="{F1171570-1CB0-4E4D-92E2-D8EAAE920116}"/>
                </a:ext>
              </a:extLst>
            </p:cNvPr>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9" name="Rectangle 26">
              <a:extLst>
                <a:ext uri="{FF2B5EF4-FFF2-40B4-BE49-F238E27FC236}">
                  <a16:creationId xmlns:a16="http://schemas.microsoft.com/office/drawing/2014/main" id="{E2123725-BEC7-49B1-BD3C-62E37F846007}"/>
                </a:ext>
              </a:extLst>
            </p:cNvPr>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p>
          </p:txBody>
        </p:sp>
      </p:grpSp>
      <p:grpSp>
        <p:nvGrpSpPr>
          <p:cNvPr id="4" name="组合 3">
            <a:extLst>
              <a:ext uri="{FF2B5EF4-FFF2-40B4-BE49-F238E27FC236}">
                <a16:creationId xmlns:a16="http://schemas.microsoft.com/office/drawing/2014/main" id="{1B1122B0-5F6A-4547-8CA8-5F76368C1706}"/>
              </a:ext>
            </a:extLst>
          </p:cNvPr>
          <p:cNvGrpSpPr/>
          <p:nvPr/>
        </p:nvGrpSpPr>
        <p:grpSpPr>
          <a:xfrm>
            <a:off x="6981169" y="1403923"/>
            <a:ext cx="2684446" cy="3492587"/>
            <a:chOff x="6280167" y="1182942"/>
            <a:chExt cx="2684446" cy="3492587"/>
          </a:xfrm>
        </p:grpSpPr>
        <p:pic>
          <p:nvPicPr>
            <p:cNvPr id="16" name="Picture 7">
              <a:extLst>
                <a:ext uri="{FF2B5EF4-FFF2-40B4-BE49-F238E27FC236}">
                  <a16:creationId xmlns:a16="http://schemas.microsoft.com/office/drawing/2014/main" id="{B5B0D967-18BF-428A-9749-168DB095D11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4CF1A71F-63CD-42C6-82D1-B394DD9E2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a:extLst>
                <a:ext uri="{FF2B5EF4-FFF2-40B4-BE49-F238E27FC236}">
                  <a16:creationId xmlns:a16="http://schemas.microsoft.com/office/drawing/2014/main" id="{D686B0B4-FD16-4559-A5A9-9035DAE44A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a:extLst>
                <a:ext uri="{FF2B5EF4-FFF2-40B4-BE49-F238E27FC236}">
                  <a16:creationId xmlns:a16="http://schemas.microsoft.com/office/drawing/2014/main" id="{D4DBC9F4-9EF5-4439-A9A2-5F50BB8C96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a:extLst>
                <a:ext uri="{FF2B5EF4-FFF2-40B4-BE49-F238E27FC236}">
                  <a16:creationId xmlns:a16="http://schemas.microsoft.com/office/drawing/2014/main" id="{BE3E26FB-2E19-4E1D-8D07-B2EC1F55D046}"/>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4">
              <a:extLst>
                <a:ext uri="{FF2B5EF4-FFF2-40B4-BE49-F238E27FC236}">
                  <a16:creationId xmlns:a16="http://schemas.microsoft.com/office/drawing/2014/main" id="{DFAD8AB1-8552-4199-9892-B1EEA7FE4FF5}"/>
                </a:ext>
              </a:extLst>
            </p:cNvPr>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2" name="Rectangle 27">
              <a:extLst>
                <a:ext uri="{FF2B5EF4-FFF2-40B4-BE49-F238E27FC236}">
                  <a16:creationId xmlns:a16="http://schemas.microsoft.com/office/drawing/2014/main" id="{E04A884F-8823-453D-BD46-171E344B099A}"/>
                </a:ext>
              </a:extLst>
            </p:cNvPr>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科学研究及行业多结构专业数据</a:t>
              </a:r>
            </a:p>
          </p:txBody>
        </p:sp>
      </p:grpSp>
      <p:grpSp>
        <p:nvGrpSpPr>
          <p:cNvPr id="5" name="组合 4">
            <a:extLst>
              <a:ext uri="{FF2B5EF4-FFF2-40B4-BE49-F238E27FC236}">
                <a16:creationId xmlns:a16="http://schemas.microsoft.com/office/drawing/2014/main" id="{95408977-D5C5-42D0-8B6A-69E8A047EBB5}"/>
              </a:ext>
            </a:extLst>
          </p:cNvPr>
          <p:cNvGrpSpPr/>
          <p:nvPr/>
        </p:nvGrpSpPr>
        <p:grpSpPr>
          <a:xfrm>
            <a:off x="1438677" y="1403923"/>
            <a:ext cx="2730297" cy="3492587"/>
            <a:chOff x="271871" y="1182942"/>
            <a:chExt cx="2730297" cy="3492587"/>
          </a:xfrm>
        </p:grpSpPr>
        <p:pic>
          <p:nvPicPr>
            <p:cNvPr id="7" name="Picture 2">
              <a:extLst>
                <a:ext uri="{FF2B5EF4-FFF2-40B4-BE49-F238E27FC236}">
                  <a16:creationId xmlns:a16="http://schemas.microsoft.com/office/drawing/2014/main" id="{86C8B055-3FFE-43D7-B9A5-52ABA95F254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2">
              <a:extLst>
                <a:ext uri="{FF2B5EF4-FFF2-40B4-BE49-F238E27FC236}">
                  <a16:creationId xmlns:a16="http://schemas.microsoft.com/office/drawing/2014/main" id="{8F64D890-0793-4290-8311-BB28AC898DF5}"/>
                </a:ext>
              </a:extLst>
            </p:cNvPr>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9" name="Rectangle 25">
              <a:extLst>
                <a:ext uri="{FF2B5EF4-FFF2-40B4-BE49-F238E27FC236}">
                  <a16:creationId xmlns:a16="http://schemas.microsoft.com/office/drawing/2014/main" id="{6B5EFD95-1A23-48CC-AE6A-740F8F87DA7A}"/>
                </a:ext>
              </a:extLst>
            </p:cNvPr>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p>
          </p:txBody>
        </p:sp>
        <p:pic>
          <p:nvPicPr>
            <p:cNvPr id="10" name="Picture 2">
              <a:extLst>
                <a:ext uri="{FF2B5EF4-FFF2-40B4-BE49-F238E27FC236}">
                  <a16:creationId xmlns:a16="http://schemas.microsoft.com/office/drawing/2014/main" id="{305553D0-DF9C-4F74-AC7B-10DDDAE8100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A5CFC8D-C861-4770-ACAA-CD6062F969AB}"/>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4F63DAF1-506D-471E-9A0F-D398C97C05F6}"/>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282579AC-39AD-4979-9CA6-F5335FC0DA55}"/>
                </a:ext>
              </a:extLst>
            </p:cNvPr>
            <p:cNvSpPr/>
            <p:nvPr/>
          </p:nvSpPr>
          <p:spPr>
            <a:xfrm>
              <a:off x="1497808" y="1497794"/>
              <a:ext cx="148111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智能终端拍照、拍视频</a:t>
              </a:r>
              <a:endParaRPr lang="zh-CN" altLang="en-US" sz="1200" dirty="0"/>
            </a:p>
          </p:txBody>
        </p:sp>
        <p:sp>
          <p:nvSpPr>
            <p:cNvPr id="14" name="矩形 13">
              <a:extLst>
                <a:ext uri="{FF2B5EF4-FFF2-40B4-BE49-F238E27FC236}">
                  <a16:creationId xmlns:a16="http://schemas.microsoft.com/office/drawing/2014/main" id="{35D43343-4215-4F1F-BCD8-2ADF0AC9B429}"/>
                </a:ext>
              </a:extLst>
            </p:cNvPr>
            <p:cNvSpPr/>
            <p:nvPr/>
          </p:nvSpPr>
          <p:spPr>
            <a:xfrm>
              <a:off x="1631498" y="2521616"/>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发微博、发微信</a:t>
              </a:r>
              <a:endParaRPr lang="zh-CN" altLang="en-US" sz="1200" dirty="0"/>
            </a:p>
          </p:txBody>
        </p:sp>
        <p:sp>
          <p:nvSpPr>
            <p:cNvPr id="15" name="矩形 14">
              <a:extLst>
                <a:ext uri="{FF2B5EF4-FFF2-40B4-BE49-F238E27FC236}">
                  <a16:creationId xmlns:a16="http://schemas.microsoft.com/office/drawing/2014/main" id="{6FF5B7F0-5820-4E76-824C-94D65E433B44}"/>
                </a:ext>
              </a:extLst>
            </p:cNvPr>
            <p:cNvSpPr/>
            <p:nvPr/>
          </p:nvSpPr>
          <p:spPr>
            <a:xfrm>
              <a:off x="1631498" y="3414483"/>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其他互联网数据</a:t>
              </a:r>
            </a:p>
          </p:txBody>
        </p:sp>
      </p:grpSp>
      <p:sp>
        <p:nvSpPr>
          <p:cNvPr id="6" name="矩形 5">
            <a:extLst>
              <a:ext uri="{FF2B5EF4-FFF2-40B4-BE49-F238E27FC236}">
                <a16:creationId xmlns:a16="http://schemas.microsoft.com/office/drawing/2014/main" id="{55C96E37-359B-4D96-A2D4-0D242E066E31}"/>
              </a:ext>
            </a:extLst>
          </p:cNvPr>
          <p:cNvSpPr/>
          <p:nvPr/>
        </p:nvSpPr>
        <p:spPr>
          <a:xfrm>
            <a:off x="1432260" y="5179470"/>
            <a:ext cx="8180160" cy="1077218"/>
          </a:xfrm>
          <a:prstGeom prst="rect">
            <a:avLst/>
          </a:prstGeom>
          <a:solidFill>
            <a:schemeClr val="bg1">
              <a:lumMod val="95000"/>
            </a:schemeClr>
          </a:solidFill>
          <a:ln>
            <a:solidFill>
              <a:schemeClr val="tx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应运而生</a:t>
            </a:r>
            <a:endParaRPr lang="zh-CN" altLang="en-US" sz="1600" dirty="0">
              <a:latin typeface="仿宋" panose="02010609060101010101" pitchFamily="49" charset="-122"/>
              <a:ea typeface="仿宋" panose="02010609060101010101" pitchFamily="49" charset="-122"/>
            </a:endParaRPr>
          </a:p>
        </p:txBody>
      </p:sp>
      <p:sp>
        <p:nvSpPr>
          <p:cNvPr id="30" name="矩形 29">
            <a:extLst>
              <a:ext uri="{FF2B5EF4-FFF2-40B4-BE49-F238E27FC236}">
                <a16:creationId xmlns:a16="http://schemas.microsoft.com/office/drawing/2014/main" id="{0C541CA0-EE8B-4541-B514-5B2C15182294}"/>
              </a:ext>
            </a:extLst>
          </p:cNvPr>
          <p:cNvSpPr/>
          <p:nvPr/>
        </p:nvSpPr>
        <p:spPr>
          <a:xfrm>
            <a:off x="4461385" y="899835"/>
            <a:ext cx="335126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6">
                    <a:lumMod val="50000"/>
                  </a:schemeClr>
                </a:solidFill>
                <a:latin typeface="仿宋" panose="02010609060101010101" pitchFamily="49" charset="-122"/>
                <a:ea typeface="仿宋" panose="02010609060101010101" pitchFamily="49" charset="-122"/>
              </a:rPr>
              <a:t>海 量 数 据 来 源</a:t>
            </a:r>
            <a:endParaRPr lang="zh-CN" altLang="en-US" sz="1100" dirty="0">
              <a:solidFill>
                <a:schemeClr val="accent6">
                  <a:lumMod val="50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5719203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98356" y="1987710"/>
            <a:ext cx="8941992" cy="4400616"/>
            <a:chOff x="1862060" y="2046411"/>
            <a:chExt cx="5137407" cy="44012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按产生数据的主体划分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sp>
          <p:nvSpPr>
            <p:cNvPr id="9" name="矩形 8">
              <a:extLst>
                <a:ext uri="{FF2B5EF4-FFF2-40B4-BE49-F238E27FC236}">
                  <a16:creationId xmlns:a16="http://schemas.microsoft.com/office/drawing/2014/main" id="{97EB8B5F-1608-42C7-9D36-A6784AF557AC}"/>
                </a:ext>
              </a:extLst>
            </p:cNvPr>
            <p:cNvSpPr/>
            <p:nvPr/>
          </p:nvSpPr>
          <p:spPr>
            <a:xfrm>
              <a:off x="2428102" y="2584304"/>
              <a:ext cx="4571365" cy="3863340"/>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sz="1600" b="1" dirty="0">
                  <a:latin typeface="仿宋" panose="02010609060101010101" pitchFamily="49" charset="-122"/>
                  <a:ea typeface="仿宋" panose="02010609060101010101" pitchFamily="49" charset="-122"/>
                  <a:sym typeface="Arial" panose="020B0604020202020204" pitchFamily="34" charset="0"/>
                </a:rPr>
                <a:t>1）少量企业应用产生的数据</a:t>
              </a:r>
              <a:endParaRPr lang="en-US" sz="1600" b="1" dirty="0">
                <a:latin typeface="仿宋" panose="02010609060101010101" pitchFamily="49" charset="-122"/>
                <a:ea typeface="仿宋" panose="02010609060101010101" pitchFamily="49" charset="-122"/>
                <a:sym typeface="Arial" panose="020B0604020202020204" pitchFamily="34" charset="0"/>
              </a:endParaRPr>
            </a:p>
            <a:p>
              <a:pPr algn="just" fontAlgn="auto">
                <a:lnSpc>
                  <a:spcPct val="150000"/>
                </a:lnSpc>
              </a:pPr>
              <a:r>
                <a:rPr lang="en-US" altLang="zh-CN" sz="1600" dirty="0">
                  <a:latin typeface="仿宋" panose="02010609060101010101" pitchFamily="49" charset="-122"/>
                  <a:ea typeface="仿宋" panose="02010609060101010101" pitchFamily="49" charset="-122"/>
                  <a:sym typeface="Arial" panose="020B0604020202020204" pitchFamily="34" charset="0"/>
                </a:rPr>
                <a:t>     </a:t>
              </a:r>
              <a:r>
                <a:rPr sz="1600" dirty="0" err="1">
                  <a:latin typeface="仿宋" panose="02010609060101010101" pitchFamily="49" charset="-122"/>
                  <a:ea typeface="仿宋" panose="02010609060101010101" pitchFamily="49" charset="-122"/>
                  <a:sym typeface="Arial" panose="020B0604020202020204" pitchFamily="34" charset="0"/>
                </a:rPr>
                <a:t>如关系型数据库中的数据和数据仓库中的数据等</a:t>
              </a:r>
              <a:r>
                <a:rPr sz="1600" dirty="0">
                  <a:latin typeface="仿宋" panose="02010609060101010101" pitchFamily="49" charset="-122"/>
                  <a:ea typeface="仿宋" panose="02010609060101010101" pitchFamily="49" charset="-122"/>
                  <a:sym typeface="Arial" panose="020B0604020202020204" pitchFamily="34" charset="0"/>
                </a:rPr>
                <a:t>。</a:t>
              </a:r>
            </a:p>
            <a:p>
              <a:pPr algn="just" fontAlgn="auto">
                <a:lnSpc>
                  <a:spcPct val="150000"/>
                </a:lnSpc>
              </a:pPr>
              <a:r>
                <a:rPr sz="1600" b="1" dirty="0">
                  <a:latin typeface="仿宋" panose="02010609060101010101" pitchFamily="49" charset="-122"/>
                  <a:ea typeface="仿宋" panose="02010609060101010101" pitchFamily="49" charset="-122"/>
                  <a:sym typeface="Arial" panose="020B0604020202020204" pitchFamily="34" charset="0"/>
                </a:rPr>
                <a:t>2）大量人产生的数据</a:t>
              </a:r>
            </a:p>
            <a:p>
              <a:pPr algn="just" fontAlgn="auto">
                <a:lnSpc>
                  <a:spcPct val="150000"/>
                </a:lnSpc>
              </a:pPr>
              <a:r>
                <a:rPr lang="en-US" altLang="zh-CN" sz="1600" dirty="0">
                  <a:latin typeface="仿宋" panose="02010609060101010101" pitchFamily="49" charset="-122"/>
                  <a:ea typeface="仿宋" panose="02010609060101010101" pitchFamily="49" charset="-122"/>
                  <a:sym typeface="Arial" panose="020B0604020202020204" pitchFamily="34" charset="0"/>
                </a:rPr>
                <a:t>     </a:t>
              </a:r>
              <a:r>
                <a:rPr sz="1600" dirty="0" err="1">
                  <a:latin typeface="仿宋" panose="02010609060101010101" pitchFamily="49" charset="-122"/>
                  <a:ea typeface="仿宋" panose="02010609060101010101" pitchFamily="49" charset="-122"/>
                  <a:sym typeface="Arial" panose="020B0604020202020204" pitchFamily="34" charset="0"/>
                </a:rPr>
                <a:t>如推特、微博、通信软件、移动通信数据、电子商务在线交易日志数据、企业应用的相关评论数据等</a:t>
              </a:r>
              <a:r>
                <a:rPr sz="1600" dirty="0">
                  <a:latin typeface="仿宋" panose="02010609060101010101" pitchFamily="49" charset="-122"/>
                  <a:ea typeface="仿宋" panose="02010609060101010101" pitchFamily="49" charset="-122"/>
                  <a:sym typeface="Arial" panose="020B0604020202020204" pitchFamily="34" charset="0"/>
                </a:rPr>
                <a:t>。</a:t>
              </a:r>
            </a:p>
            <a:p>
              <a:pPr algn="just" fontAlgn="auto">
                <a:lnSpc>
                  <a:spcPct val="150000"/>
                </a:lnSpc>
              </a:pPr>
              <a:r>
                <a:rPr sz="1600" b="1" dirty="0">
                  <a:latin typeface="仿宋" panose="02010609060101010101" pitchFamily="49" charset="-122"/>
                  <a:ea typeface="仿宋" panose="02010609060101010101" pitchFamily="49" charset="-122"/>
                  <a:sym typeface="Arial" panose="020B0604020202020204" pitchFamily="34" charset="0"/>
                </a:rPr>
                <a:t>3）巨量机器产生的数据</a:t>
              </a:r>
            </a:p>
            <a:p>
              <a:pPr algn="just" fontAlgn="auto">
                <a:lnSpc>
                  <a:spcPct val="150000"/>
                </a:lnSpc>
              </a:pPr>
              <a:r>
                <a:rPr lang="en-US" altLang="zh-CN" sz="1600" dirty="0">
                  <a:latin typeface="仿宋" panose="02010609060101010101" pitchFamily="49" charset="-122"/>
                  <a:ea typeface="仿宋" panose="02010609060101010101" pitchFamily="49" charset="-122"/>
                  <a:sym typeface="Arial" panose="020B0604020202020204" pitchFamily="34" charset="0"/>
                </a:rPr>
                <a:t>     </a:t>
              </a:r>
              <a:r>
                <a:rPr sz="1600" dirty="0">
                  <a:latin typeface="仿宋" panose="02010609060101010101" pitchFamily="49" charset="-122"/>
                  <a:ea typeface="仿宋" panose="02010609060101010101" pitchFamily="49" charset="-122"/>
                  <a:sym typeface="Arial" panose="020B0604020202020204" pitchFamily="34" charset="0"/>
                </a:rPr>
                <a:t>如应用服务器日志、各类传感器数据、图像和视频监控数据、二维码和条形码（条码）扫描数据等。</a:t>
              </a:r>
            </a:p>
          </p:txBody>
        </p:sp>
        <p:cxnSp>
          <p:nvCxnSpPr>
            <p:cNvPr id="10" name="直接连接符 9">
              <a:extLst>
                <a:ext uri="{FF2B5EF4-FFF2-40B4-BE49-F238E27FC236}">
                  <a16:creationId xmlns:a16="http://schemas.microsoft.com/office/drawing/2014/main" id="{59659FA9-9348-41CE-B7C9-4FA7072F90D3}"/>
                </a:ext>
              </a:extLst>
            </p:cNvPr>
            <p:cNvCxnSpPr/>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450873"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01</a:t>
              </a:r>
              <a:endParaRPr lang="zh-CN" altLang="en-US" sz="3200" b="1" dirty="0">
                <a:solidFill>
                  <a:schemeClr val="accent1"/>
                </a:solidFill>
                <a:sym typeface="Arial" panose="020B0604020202020204" pitchFamily="34" charset="0"/>
              </a:endParaRPr>
            </a:p>
          </p:txBody>
        </p:sp>
      </p:grpSp>
    </p:spTree>
    <p:extLst>
      <p:ext uri="{BB962C8B-B14F-4D97-AF65-F5344CB8AC3E}">
        <p14:creationId xmlns:p14="http://schemas.microsoft.com/office/powerpoint/2010/main" val="8332860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82323" y="1980511"/>
            <a:ext cx="9930595" cy="1444832"/>
            <a:chOff x="1803079" y="2046411"/>
            <a:chExt cx="5705385" cy="1445034"/>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a:extLst>
              <a:ext uri="{FF2B5EF4-FFF2-40B4-BE49-F238E27FC236}">
                <a16:creationId xmlns:a16="http://schemas.microsoft.com/office/drawing/2014/main" id="{9473CA5D-7EE9-45E3-BAD9-45E168E14B4F}"/>
              </a:ext>
            </a:extLst>
          </p:cNvPr>
          <p:cNvSpPr/>
          <p:nvPr/>
        </p:nvSpPr>
        <p:spPr>
          <a:xfrm>
            <a:off x="1783075" y="2648885"/>
            <a:ext cx="4929474" cy="3790950"/>
          </a:xfrm>
          <a:prstGeom prst="rect">
            <a:avLst/>
          </a:prstGeom>
        </p:spPr>
        <p:txBody>
          <a:bodyPr wrap="square">
            <a:normAutofit fontScale="87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sz="1400" b="1" dirty="0">
                <a:latin typeface="+mn-ea"/>
                <a:sym typeface="Arial" panose="020B0604020202020204" pitchFamily="34" charset="0"/>
              </a:rPr>
              <a:t>1）以BAT为代表的互联网公司</a:t>
            </a:r>
            <a:endParaRPr lang="en-US" altLang="zh-CN" sz="1400" b="1" dirty="0">
              <a:latin typeface="+mn-ea"/>
              <a:sym typeface="Arial" panose="020B0604020202020204" pitchFamily="34" charset="0"/>
            </a:endParaRPr>
          </a:p>
          <a:p>
            <a:pPr algn="just" fontAlgn="auto">
              <a:lnSpc>
                <a:spcPct val="150000"/>
              </a:lnSpc>
            </a:pPr>
            <a:endParaRPr sz="1400" b="1" dirty="0">
              <a:latin typeface="+mn-ea"/>
              <a:sym typeface="Arial" panose="020B0604020202020204" pitchFamily="34" charset="0"/>
            </a:endParaRPr>
          </a:p>
          <a:p>
            <a:pPr algn="just" fontAlgn="auto">
              <a:lnSpc>
                <a:spcPct val="100000"/>
              </a:lnSpc>
            </a:pPr>
            <a:r>
              <a:rPr sz="1400" dirty="0">
                <a:latin typeface="+mn-ea"/>
                <a:sym typeface="Arial" panose="020B0604020202020204" pitchFamily="34" charset="0"/>
              </a:rPr>
              <a:t>百度公司数据总量超过了千PB级别，阿里巴巴公司保存的数据量超过了百PB级别，拥有90%以上的电商数据，腾讯公司总存储数据量经压缩处理以后仍然超过了百PB级别，数据量月增加达到10%</a:t>
            </a:r>
            <a:r>
              <a:rPr lang="zh-CN" sz="1400" dirty="0">
                <a:latin typeface="+mn-ea"/>
                <a:sym typeface="Arial" panose="020B0604020202020204" pitchFamily="34" charset="0"/>
              </a:rPr>
              <a:t>。</a:t>
            </a:r>
            <a:endParaRPr lang="en-US" altLang="zh-CN" sz="1400" dirty="0">
              <a:latin typeface="+mn-ea"/>
              <a:sym typeface="Arial" panose="020B0604020202020204" pitchFamily="34" charset="0"/>
            </a:endParaRPr>
          </a:p>
          <a:p>
            <a:pPr algn="just" fontAlgn="auto">
              <a:lnSpc>
                <a:spcPct val="100000"/>
              </a:lnSpc>
            </a:pPr>
            <a:endParaRPr lang="zh-CN" sz="1400" dirty="0">
              <a:latin typeface="+mn-ea"/>
              <a:sym typeface="Arial" panose="020B0604020202020204" pitchFamily="34" charset="0"/>
            </a:endParaRPr>
          </a:p>
          <a:p>
            <a:pPr algn="just" fontAlgn="auto">
              <a:lnSpc>
                <a:spcPct val="150000"/>
              </a:lnSpc>
            </a:pPr>
            <a:r>
              <a:rPr lang="zh-CN" sz="1400" b="1" dirty="0">
                <a:latin typeface="+mn-ea"/>
                <a:sym typeface="Arial" panose="020B0604020202020204" pitchFamily="34" charset="0"/>
              </a:rPr>
              <a:t>2）电信、金融、保险、电力、石化系统</a:t>
            </a:r>
            <a:endParaRPr lang="en-US" altLang="zh-CN" sz="1400" b="1" dirty="0">
              <a:latin typeface="+mn-ea"/>
              <a:sym typeface="Arial" panose="020B0604020202020204" pitchFamily="34" charset="0"/>
            </a:endParaRPr>
          </a:p>
          <a:p>
            <a:pPr algn="just" fontAlgn="auto">
              <a:lnSpc>
                <a:spcPct val="150000"/>
              </a:lnSpc>
            </a:pPr>
            <a:endParaRPr lang="zh-CN" sz="1400" b="1" dirty="0">
              <a:latin typeface="+mn-ea"/>
              <a:sym typeface="Arial" panose="020B0604020202020204" pitchFamily="34" charset="0"/>
            </a:endParaRPr>
          </a:p>
          <a:p>
            <a:pPr algn="just" fontAlgn="auto">
              <a:lnSpc>
                <a:spcPct val="100000"/>
              </a:lnSpc>
            </a:pPr>
            <a:r>
              <a:rPr lang="zh-CN" sz="1400" dirty="0">
                <a:latin typeface="+mn-ea"/>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endParaRPr lang="en-US" altLang="zh-CN" sz="1400" dirty="0">
              <a:latin typeface="+mn-ea"/>
              <a:sym typeface="Arial" panose="020B0604020202020204" pitchFamily="34" charset="0"/>
            </a:endParaRPr>
          </a:p>
          <a:p>
            <a:pPr algn="just" fontAlgn="auto">
              <a:lnSpc>
                <a:spcPct val="100000"/>
              </a:lnSpc>
            </a:pPr>
            <a:endParaRPr lang="zh-CN" sz="1400" dirty="0">
              <a:latin typeface="+mn-ea"/>
              <a:sym typeface="Arial" panose="020B0604020202020204" pitchFamily="34" charset="0"/>
            </a:endParaRPr>
          </a:p>
          <a:p>
            <a:pPr algn="just" fontAlgn="auto">
              <a:lnSpc>
                <a:spcPct val="150000"/>
              </a:lnSpc>
            </a:pPr>
            <a:r>
              <a:rPr lang="en-US" altLang="zh-CN" sz="1400" b="1" dirty="0">
                <a:latin typeface="+mn-ea"/>
                <a:sym typeface="Arial" panose="020B0604020202020204" pitchFamily="34" charset="0"/>
              </a:rPr>
              <a:t>3）公共安全、医疗、交通领域</a:t>
            </a:r>
          </a:p>
          <a:p>
            <a:pPr algn="just" fontAlgn="auto">
              <a:lnSpc>
                <a:spcPct val="150000"/>
              </a:lnSpc>
            </a:pPr>
            <a:endParaRPr lang="en-US" altLang="zh-CN" sz="1400" b="1" dirty="0">
              <a:latin typeface="+mn-ea"/>
              <a:sym typeface="Arial" panose="020B0604020202020204" pitchFamily="34" charset="0"/>
            </a:endParaRPr>
          </a:p>
          <a:p>
            <a:pPr algn="just" fontAlgn="auto">
              <a:lnSpc>
                <a:spcPct val="100000"/>
              </a:lnSpc>
            </a:pPr>
            <a:r>
              <a:rPr lang="en-US" altLang="zh-CN" sz="1400" dirty="0">
                <a:latin typeface="+mn-ea"/>
                <a:sym typeface="Arial" panose="020B0604020202020204" pitchFamily="34" charset="0"/>
              </a:rPr>
              <a:t>一个中、大型城市，一个月的交通卡口记录数可以达到3亿条；整个医疗卫生行业一年能够保存下来的数据就可达到数百PB级别；航班往返一次产生的数据就达到TB级别；列车、水陆路运输产生的各种视频、文本类数据，每年保存下来的也达到数十PB。	</a:t>
            </a:r>
          </a:p>
        </p:txBody>
      </p:sp>
      <p:sp>
        <p:nvSpPr>
          <p:cNvPr id="13" name="文本框 1">
            <a:extLst>
              <a:ext uri="{FF2B5EF4-FFF2-40B4-BE49-F238E27FC236}">
                <a16:creationId xmlns:a16="http://schemas.microsoft.com/office/drawing/2014/main" id="{C81DCED9-CE8C-4A76-BCC9-046BC7BBAA43}"/>
              </a:ext>
            </a:extLst>
          </p:cNvPr>
          <p:cNvSpPr txBox="1"/>
          <p:nvPr/>
        </p:nvSpPr>
        <p:spPr>
          <a:xfrm>
            <a:off x="6831534" y="2702927"/>
            <a:ext cx="3881384" cy="3693319"/>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sz="1300" b="1" dirty="0">
                <a:latin typeface="+mn-ea"/>
              </a:rPr>
              <a:t>4）气象、地理、政务等领域</a:t>
            </a:r>
            <a:endParaRPr lang="en-US" altLang="zh-CN" sz="1300" b="1" dirty="0">
              <a:latin typeface="+mn-ea"/>
            </a:endParaRPr>
          </a:p>
          <a:p>
            <a:pPr algn="l">
              <a:buNone/>
            </a:pPr>
            <a:endParaRPr sz="1300" b="1" dirty="0">
              <a:latin typeface="+mn-ea"/>
            </a:endParaRPr>
          </a:p>
          <a:p>
            <a:pPr algn="l">
              <a:buNone/>
            </a:pPr>
            <a:r>
              <a:rPr sz="1300" dirty="0">
                <a:latin typeface="+mn-ea"/>
              </a:rPr>
              <a:t>中国气象局保存的数据将近10PB，每年约增数百TB；各种地图和地理位置信息每年约数十PB；政务数据则涵盖了旅游、教育、交通、医疗等多个门类，且多为结构化数据。</a:t>
            </a:r>
          </a:p>
          <a:p>
            <a:pPr algn="l">
              <a:buNone/>
            </a:pPr>
            <a:endParaRPr sz="1300" dirty="0">
              <a:latin typeface="+mn-ea"/>
            </a:endParaRPr>
          </a:p>
          <a:p>
            <a:pPr algn="l">
              <a:buNone/>
            </a:pPr>
            <a:r>
              <a:rPr sz="1300" b="1" dirty="0">
                <a:latin typeface="+mn-ea"/>
              </a:rPr>
              <a:t>5）制造业和其他传统行业</a:t>
            </a:r>
            <a:endParaRPr lang="en-US" altLang="zh-CN" sz="1300" b="1" dirty="0">
              <a:latin typeface="+mn-ea"/>
            </a:endParaRPr>
          </a:p>
          <a:p>
            <a:pPr algn="l">
              <a:buNone/>
            </a:pPr>
            <a:endParaRPr sz="1300" b="1" dirty="0">
              <a:latin typeface="+mn-ea"/>
            </a:endParaRPr>
          </a:p>
          <a:p>
            <a:pPr algn="l">
              <a:buNone/>
            </a:pPr>
            <a:r>
              <a:rPr sz="1300" dirty="0">
                <a:latin typeface="+mn-ea"/>
              </a:rPr>
              <a:t>制造业的大数据类型以产品设计数据、企业生产环节的业务数据和生产监控数据为主。其中产品设计数据以文件为主，非结构化，共享要求较高，保存时间较长</a:t>
            </a:r>
            <a:r>
              <a:rPr lang="zh-CN" sz="1300" dirty="0">
                <a:latin typeface="+mn-ea"/>
              </a:rPr>
              <a:t>；</a:t>
            </a:r>
            <a:r>
              <a:rPr sz="1300" dirty="0">
                <a:latin typeface="+mn-ea"/>
              </a:rPr>
              <a:t>企业生产环节的业务数据主要是数据库结构化数据，而生产监控数据则数据量非常大。在其他传统行业，虽然线下商业销售、农林牧渔业、线下餐饮、食品、科研、物流运输等行业数据量剧增，但是数据量还处于积累期，整体体量都不算大，多则达到PB级别，少则数十TB或数百TB级别。</a:t>
            </a:r>
          </a:p>
        </p:txBody>
      </p:sp>
    </p:spTree>
    <p:extLst>
      <p:ext uri="{BB962C8B-B14F-4D97-AF65-F5344CB8AC3E}">
        <p14:creationId xmlns:p14="http://schemas.microsoft.com/office/powerpoint/2010/main" val="36183923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687138" y="1984169"/>
            <a:ext cx="9939777" cy="1444831"/>
            <a:chOff x="1797804" y="2044118"/>
            <a:chExt cx="5710660" cy="14450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按数据存储的形式划分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86617" y="2455305"/>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03</a:t>
              </a:r>
              <a:endParaRPr lang="zh-CN" altLang="en-US" sz="3200" b="1" dirty="0">
                <a:solidFill>
                  <a:schemeClr val="accent1"/>
                </a:solidFill>
                <a:sym typeface="Arial" panose="020B0604020202020204" pitchFamily="34" charset="0"/>
              </a:endParaRPr>
            </a:p>
          </p:txBody>
        </p:sp>
      </p:grpSp>
      <p:sp>
        <p:nvSpPr>
          <p:cNvPr id="14" name="矩形 13">
            <a:extLst>
              <a:ext uri="{FF2B5EF4-FFF2-40B4-BE49-F238E27FC236}">
                <a16:creationId xmlns:a16="http://schemas.microsoft.com/office/drawing/2014/main" id="{E791FC71-3B27-4F48-8C42-0360B63F18CA}"/>
              </a:ext>
            </a:extLst>
          </p:cNvPr>
          <p:cNvSpPr/>
          <p:nvPr/>
        </p:nvSpPr>
        <p:spPr>
          <a:xfrm>
            <a:off x="1783074" y="2707623"/>
            <a:ext cx="8756589" cy="3862801"/>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sz="1600" dirty="0">
                <a:sym typeface="Arial" panose="020B0604020202020204" pitchFamily="34" charset="0"/>
              </a:rPr>
              <a:t>大数据不仅仅体现在数据量大，还体现在数据类型多。如此海量的数据中，仅有20%左右属于结构化的数据，80%的数据属于广泛存在于社交网络、物联网、电子商务等领域的非结构化数据。</a:t>
            </a:r>
            <a:endParaRPr lang="en-US" altLang="zh-CN" sz="1600" dirty="0">
              <a:sym typeface="Arial" panose="020B0604020202020204" pitchFamily="34" charset="0"/>
            </a:endParaRPr>
          </a:p>
          <a:p>
            <a:pPr marL="285750" indent="-285750" algn="just" fontAlgn="auto">
              <a:lnSpc>
                <a:spcPct val="150000"/>
              </a:lnSpc>
              <a:buFont typeface="Arial" panose="020B0604020202020204" pitchFamily="34" charset="0"/>
              <a:buChar char="•"/>
            </a:pPr>
            <a:endParaRPr sz="1600" dirty="0">
              <a:sym typeface="Arial" panose="020B0604020202020204" pitchFamily="34" charset="0"/>
            </a:endParaRPr>
          </a:p>
          <a:p>
            <a:pPr marL="285750" indent="-285750" algn="just" fontAlgn="auto">
              <a:lnSpc>
                <a:spcPct val="150000"/>
              </a:lnSpc>
              <a:buFont typeface="Arial" panose="020B0604020202020204" pitchFamily="34" charset="0"/>
              <a:buChar char="•"/>
            </a:pPr>
            <a:r>
              <a:rPr sz="1600" b="1" dirty="0" err="1">
                <a:solidFill>
                  <a:srgbClr val="3D89BC"/>
                </a:solidFill>
                <a:sym typeface="Arial" panose="020B0604020202020204" pitchFamily="34" charset="0"/>
              </a:rPr>
              <a:t>结构化数据</a:t>
            </a:r>
            <a:r>
              <a:rPr sz="1600" dirty="0" err="1">
                <a:sym typeface="Arial" panose="020B0604020202020204" pitchFamily="34" charset="0"/>
              </a:rPr>
              <a:t>简单来说就是数据库，如企业ERP、财务系统、医疗HIS数据库、教育一卡通、政府行政审批、其他核心数据库等数据</a:t>
            </a:r>
            <a:r>
              <a:rPr sz="1600" dirty="0">
                <a:sym typeface="Arial" panose="020B0604020202020204" pitchFamily="34" charset="0"/>
              </a:rPr>
              <a:t>。</a:t>
            </a:r>
            <a:endParaRPr lang="en-US" altLang="zh-CN" sz="1600" dirty="0">
              <a:sym typeface="Arial" panose="020B0604020202020204" pitchFamily="34" charset="0"/>
            </a:endParaRPr>
          </a:p>
          <a:p>
            <a:pPr marL="285750" indent="-285750" algn="just" fontAlgn="auto">
              <a:lnSpc>
                <a:spcPct val="150000"/>
              </a:lnSpc>
              <a:buFont typeface="Arial" panose="020B0604020202020204" pitchFamily="34" charset="0"/>
              <a:buChar char="•"/>
            </a:pPr>
            <a:endParaRPr sz="1600" dirty="0">
              <a:sym typeface="Arial" panose="020B0604020202020204" pitchFamily="34" charset="0"/>
            </a:endParaRPr>
          </a:p>
          <a:p>
            <a:pPr marL="285750" indent="-285750" algn="just" fontAlgn="auto">
              <a:lnSpc>
                <a:spcPct val="150000"/>
              </a:lnSpc>
              <a:buFont typeface="Arial" panose="020B0604020202020204" pitchFamily="34" charset="0"/>
              <a:buChar char="•"/>
            </a:pPr>
            <a:r>
              <a:rPr sz="1600" b="1" dirty="0">
                <a:solidFill>
                  <a:srgbClr val="3D89BC"/>
                </a:solidFill>
                <a:sym typeface="Arial" panose="020B0604020202020204" pitchFamily="34" charset="0"/>
              </a:rPr>
              <a:t>非结构化数据</a:t>
            </a:r>
            <a:r>
              <a:rPr sz="1600" dirty="0">
                <a:sym typeface="Arial" panose="020B0604020202020204" pitchFamily="34" charset="0"/>
              </a:rPr>
              <a:t>包括所有格式的办公文档、文本、图片、XML、HTML、各类报表、图像和音频、视频信息等数据。</a:t>
            </a:r>
          </a:p>
        </p:txBody>
      </p:sp>
    </p:spTree>
    <p:extLst>
      <p:ext uri="{BB962C8B-B14F-4D97-AF65-F5344CB8AC3E}">
        <p14:creationId xmlns:p14="http://schemas.microsoft.com/office/powerpoint/2010/main" val="23521524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7"/>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7"/>
            <a:ext cx="4693042" cy="703634"/>
            <a:chOff x="4931740" y="2099038"/>
            <a:chExt cx="2907496" cy="74368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43681"/>
              <a:chOff x="5600498" y="2070463"/>
              <a:chExt cx="2362563" cy="74368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03635"/>
            <a:chOff x="4931740" y="2099037"/>
            <a:chExt cx="2907496" cy="743682"/>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43682"/>
              <a:chOff x="5600498" y="2070462"/>
              <a:chExt cx="2362563" cy="743682"/>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03635"/>
            <a:chOff x="4931740" y="2099037"/>
            <a:chExt cx="2907496" cy="743682"/>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43682"/>
              <a:chOff x="5600498" y="2070462"/>
              <a:chExt cx="2362563" cy="743682"/>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06167" y="1895822"/>
            <a:ext cx="9806172" cy="1444831"/>
            <a:chOff x="1809095" y="2024101"/>
            <a:chExt cx="5633901" cy="14450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常用的大数据获取途径</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3874"/>
              <a:ext cx="4901363" cy="369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7908" y="2435288"/>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04</a:t>
              </a:r>
              <a:endParaRPr lang="zh-CN" altLang="en-US" sz="3200" b="1" dirty="0">
                <a:solidFill>
                  <a:schemeClr val="accent1"/>
                </a:solidFill>
                <a:sym typeface="Arial" panose="020B0604020202020204" pitchFamily="34" charset="0"/>
              </a:endParaRPr>
            </a:p>
          </p:txBody>
        </p:sp>
      </p:grpSp>
      <p:sp>
        <p:nvSpPr>
          <p:cNvPr id="13" name="矩形 12">
            <a:extLst>
              <a:ext uri="{FF2B5EF4-FFF2-40B4-BE49-F238E27FC236}">
                <a16:creationId xmlns:a16="http://schemas.microsoft.com/office/drawing/2014/main" id="{54701146-1211-4C43-AE32-539E4EA74998}"/>
              </a:ext>
            </a:extLst>
          </p:cNvPr>
          <p:cNvSpPr/>
          <p:nvPr/>
        </p:nvSpPr>
        <p:spPr>
          <a:xfrm>
            <a:off x="1865345" y="2702927"/>
            <a:ext cx="4333324" cy="1635760"/>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r>
              <a:rPr sz="1200" b="1" dirty="0">
                <a:latin typeface="+mn-ea"/>
                <a:sym typeface="Arial" panose="020B0604020202020204" pitchFamily="34" charset="0"/>
              </a:rPr>
              <a:t>1）系统日志采集</a:t>
            </a:r>
            <a:endParaRPr lang="en-US" altLang="zh-CN" sz="1200" b="1" dirty="0">
              <a:latin typeface="+mn-ea"/>
              <a:sym typeface="Arial" panose="020B0604020202020204" pitchFamily="34" charset="0"/>
            </a:endParaRPr>
          </a:p>
          <a:p>
            <a:pPr algn="just" fontAlgn="auto">
              <a:lnSpc>
                <a:spcPts val="1320"/>
              </a:lnSpc>
            </a:pPr>
            <a:endParaRPr sz="1200" b="1" dirty="0">
              <a:latin typeface="+mn-ea"/>
              <a:sym typeface="Arial" panose="020B0604020202020204" pitchFamily="34" charset="0"/>
            </a:endParaRPr>
          </a:p>
          <a:p>
            <a:pPr algn="just" fontAlgn="auto">
              <a:lnSpc>
                <a:spcPct val="150000"/>
              </a:lnSpc>
            </a:pPr>
            <a:r>
              <a:rPr sz="1200" dirty="0">
                <a:latin typeface="+mn-ea"/>
                <a:sym typeface="Arial" panose="020B0604020202020204" pitchFamily="34" charset="0"/>
              </a:rPr>
              <a:t>可以使用海量数据采集工具，用于系统日志采集，如Hadoop的Chukwa、Cloudera的Flume、Facebook的Scribe等，这些工具均采用分布式架构，能满足大数据的日志数据采集和传输需求。</a:t>
            </a:r>
          </a:p>
        </p:txBody>
      </p:sp>
      <p:sp>
        <p:nvSpPr>
          <p:cNvPr id="14" name="文本框 2">
            <a:extLst>
              <a:ext uri="{FF2B5EF4-FFF2-40B4-BE49-F238E27FC236}">
                <a16:creationId xmlns:a16="http://schemas.microsoft.com/office/drawing/2014/main" id="{171A70DB-765C-4EEB-8F30-1BDDA764F68C}"/>
              </a:ext>
            </a:extLst>
          </p:cNvPr>
          <p:cNvSpPr txBox="1"/>
          <p:nvPr/>
        </p:nvSpPr>
        <p:spPr>
          <a:xfrm>
            <a:off x="6349467" y="2618238"/>
            <a:ext cx="4507829" cy="3861185"/>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buNone/>
            </a:pPr>
            <a:r>
              <a:rPr lang="en-US" sz="1200" b="1" dirty="0">
                <a:sym typeface="Arial" panose="020B0604020202020204" pitchFamily="34" charset="0"/>
              </a:rPr>
              <a:t>3</a:t>
            </a:r>
            <a:r>
              <a:rPr sz="1200" b="1" dirty="0">
                <a:sym typeface="Arial" panose="020B0604020202020204" pitchFamily="34" charset="0"/>
              </a:rPr>
              <a:t>）APP移动端数据采集</a:t>
            </a:r>
            <a:endParaRPr lang="en-US" altLang="zh-CN" sz="1200" b="1" dirty="0">
              <a:sym typeface="Arial" panose="020B0604020202020204" pitchFamily="34" charset="0"/>
            </a:endParaRPr>
          </a:p>
          <a:p>
            <a:pPr algn="just" fontAlgn="auto">
              <a:lnSpc>
                <a:spcPts val="1320"/>
              </a:lnSpc>
              <a:buNone/>
            </a:pPr>
            <a:endParaRPr sz="1200" b="1" dirty="0">
              <a:sym typeface="Arial" panose="020B0604020202020204" pitchFamily="34" charset="0"/>
            </a:endParaRPr>
          </a:p>
          <a:p>
            <a:pPr algn="just" fontAlgn="auto">
              <a:lnSpc>
                <a:spcPct val="150000"/>
              </a:lnSpc>
              <a:buNone/>
            </a:pPr>
            <a:r>
              <a:rPr sz="1200" dirty="0">
                <a:sym typeface="Arial" panose="020B0604020202020204" pitchFamily="34" charset="0"/>
              </a:rPr>
              <a:t>APP是获取用户移动端数据的一种有效方法，APP中的SDK插件可以将用户使用APP的信息汇总给指定服务器，即便用户在没有访问时，也能获知用户终端的相关信息，包括安装应用的数量和类型等。单个APP用户规模有限，数据量有限；但数十万APP用户，获取的用户终端数据和部分行为数据也会达到数亿的量级。</a:t>
            </a:r>
          </a:p>
          <a:p>
            <a:pPr algn="just" fontAlgn="auto">
              <a:lnSpc>
                <a:spcPts val="1320"/>
              </a:lnSpc>
              <a:buNone/>
            </a:pPr>
            <a:endParaRPr sz="1100" dirty="0"/>
          </a:p>
          <a:p>
            <a:pPr algn="just" fontAlgn="auto">
              <a:lnSpc>
                <a:spcPct val="150000"/>
              </a:lnSpc>
            </a:pPr>
            <a:r>
              <a:rPr sz="1200" b="1" dirty="0">
                <a:sym typeface="Arial" panose="020B0604020202020204" pitchFamily="34" charset="0"/>
              </a:rPr>
              <a:t>4）与数据服务机构进行合作</a:t>
            </a:r>
            <a:endParaRPr lang="en-US" altLang="zh-CN" sz="12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algn="just" fontAlgn="auto">
              <a:lnSpc>
                <a:spcPct val="150000"/>
              </a:lnSpc>
            </a:pPr>
            <a:r>
              <a:rPr sz="1200" dirty="0">
                <a:sym typeface="Arial" panose="020B0604020202020204" pitchFamily="34" charset="0"/>
              </a:rPr>
              <a:t>数据服务机构通常具备规范的数据共享和交易渠道，人们可以在平台上快速、明确地获取自己所需要的数据。而对于企业生产经营数据或学科研究数据等保密性要求较高的数据，也可以通过与企业或研究机构合作，使用特定系统接口等相关方式采集数据。</a:t>
            </a:r>
            <a:endParaRPr sz="1200" dirty="0"/>
          </a:p>
          <a:p>
            <a:pPr algn="just" fontAlgn="auto">
              <a:lnSpc>
                <a:spcPct val="150000"/>
              </a:lnSpc>
              <a:buNone/>
            </a:pPr>
            <a:endParaRPr sz="1100" dirty="0"/>
          </a:p>
        </p:txBody>
      </p:sp>
      <p:sp>
        <p:nvSpPr>
          <p:cNvPr id="15" name="文本框 4">
            <a:extLst>
              <a:ext uri="{FF2B5EF4-FFF2-40B4-BE49-F238E27FC236}">
                <a16:creationId xmlns:a16="http://schemas.microsoft.com/office/drawing/2014/main" id="{B350BD62-B87B-44DB-8C8D-9C16D20C8AA3}"/>
              </a:ext>
            </a:extLst>
          </p:cNvPr>
          <p:cNvSpPr txBox="1"/>
          <p:nvPr/>
        </p:nvSpPr>
        <p:spPr>
          <a:xfrm>
            <a:off x="1865345" y="4051032"/>
            <a:ext cx="4333323" cy="23966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endParaRPr sz="1100" dirty="0">
              <a:sym typeface="Arial" panose="020B0604020202020204" pitchFamily="34" charset="0"/>
            </a:endParaRPr>
          </a:p>
          <a:p>
            <a:pPr algn="just" fontAlgn="auto">
              <a:lnSpc>
                <a:spcPct val="150000"/>
              </a:lnSpc>
            </a:pPr>
            <a:r>
              <a:rPr sz="1200" b="1" dirty="0">
                <a:sym typeface="Arial" panose="020B0604020202020204" pitchFamily="34" charset="0"/>
              </a:rPr>
              <a:t>2）互联网数据采集</a:t>
            </a:r>
            <a:endParaRPr lang="en-US" altLang="zh-CN" sz="12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algn="just" fontAlgn="auto">
              <a:lnSpc>
                <a:spcPct val="150000"/>
              </a:lnSpc>
            </a:pPr>
            <a:r>
              <a:rPr sz="1200" dirty="0">
                <a:latin typeface="+mn-ea"/>
                <a:sym typeface="Arial" panose="020B0604020202020204" pitchFamily="34" charset="0"/>
              </a:rPr>
              <a:t>通过网络爬虫或网站公开</a:t>
            </a:r>
            <a:r>
              <a:rPr sz="1200" dirty="0">
                <a:sym typeface="Arial" panose="020B0604020202020204" pitchFamily="34" charset="0"/>
              </a:rPr>
              <a:t>API等方式从网站上获取数据信息，该方法可以数据从网页中抽取出来，将其存储为统一的本地数据文件，它支持图片、音频、视频等文件或附件的采集，附件与正文可以自动关联。除了网站中包含的内容之外，还可以使用DPI或DFI等带宽管理技术实现对网络流量的采集。</a:t>
            </a:r>
          </a:p>
          <a:p>
            <a:pPr algn="just" fontAlgn="auto">
              <a:lnSpc>
                <a:spcPct val="150000"/>
              </a:lnSpc>
            </a:pPr>
            <a:endParaRPr sz="1100" dirty="0"/>
          </a:p>
        </p:txBody>
      </p:sp>
    </p:spTree>
    <p:extLst>
      <p:ext uri="{BB962C8B-B14F-4D97-AF65-F5344CB8AC3E}">
        <p14:creationId xmlns:p14="http://schemas.microsoft.com/office/powerpoint/2010/main" val="388048711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26957"/>
            <a:ext cx="4693041" cy="703635"/>
            <a:chOff x="4931740" y="2099037"/>
            <a:chExt cx="2907495"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2" y="2099037"/>
              <a:ext cx="2362563" cy="743682"/>
              <a:chOff x="5600497"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57650" y="3459183"/>
            <a:ext cx="4693041" cy="703634"/>
            <a:chOff x="4931740" y="2099038"/>
            <a:chExt cx="2907495" cy="743681"/>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2" y="2099038"/>
              <a:ext cx="2362563" cy="743681"/>
              <a:chOff x="5600497" y="2070463"/>
              <a:chExt cx="2362563" cy="743681"/>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328261" y="4691992"/>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42607495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 name="Picture 3">
            <a:extLst>
              <a:ext uri="{FF2B5EF4-FFF2-40B4-BE49-F238E27FC236}">
                <a16:creationId xmlns:a16="http://schemas.microsoft.com/office/drawing/2014/main" id="{7F901F9D-DEF0-49BC-B1E3-D9F05170B3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0337" y="2065875"/>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E52CB3A-A659-4141-B30A-AB93ACB58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908" y="2046118"/>
            <a:ext cx="2405022" cy="17147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51FC0852-9DBA-427B-952A-143F23F7D157}"/>
              </a:ext>
            </a:extLst>
          </p:cNvPr>
          <p:cNvGrpSpPr/>
          <p:nvPr/>
        </p:nvGrpSpPr>
        <p:grpSpPr>
          <a:xfrm>
            <a:off x="1690336" y="2065875"/>
            <a:ext cx="8044194" cy="3523095"/>
            <a:chOff x="585193" y="1672292"/>
            <a:chExt cx="10813680" cy="4736037"/>
          </a:xfrm>
        </p:grpSpPr>
        <p:pic>
          <p:nvPicPr>
            <p:cNvPr id="7" name="图片 6">
              <a:extLst>
                <a:ext uri="{FF2B5EF4-FFF2-40B4-BE49-F238E27FC236}">
                  <a16:creationId xmlns:a16="http://schemas.microsoft.com/office/drawing/2014/main" id="{DEF37765-DFB6-47AF-A1DF-7C56A65E8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8" name="图片 7">
              <a:extLst>
                <a:ext uri="{FF2B5EF4-FFF2-40B4-BE49-F238E27FC236}">
                  <a16:creationId xmlns:a16="http://schemas.microsoft.com/office/drawing/2014/main" id="{100B9AFC-F6D9-4A69-AFFE-47F53834F0D9}"/>
                </a:ext>
              </a:extLst>
            </p:cNvPr>
            <p:cNvPicPr>
              <a:picLocks noChangeAspect="1"/>
            </p:cNvPicPr>
            <p:nvPr/>
          </p:nvPicPr>
          <p:blipFill>
            <a:blip r:embed="rId6"/>
            <a:stretch>
              <a:fillRect/>
            </a:stretch>
          </p:blipFill>
          <p:spPr>
            <a:xfrm>
              <a:off x="585193" y="3992777"/>
              <a:ext cx="2578315" cy="2397833"/>
            </a:xfrm>
            <a:prstGeom prst="rect">
              <a:avLst/>
            </a:prstGeom>
          </p:spPr>
        </p:pic>
        <p:pic>
          <p:nvPicPr>
            <p:cNvPr id="9" name="图片 8">
              <a:extLst>
                <a:ext uri="{FF2B5EF4-FFF2-40B4-BE49-F238E27FC236}">
                  <a16:creationId xmlns:a16="http://schemas.microsoft.com/office/drawing/2014/main" id="{CEDAD53E-522D-44E9-9812-F2016D00A906}"/>
                </a:ext>
              </a:extLst>
            </p:cNvPr>
            <p:cNvPicPr>
              <a:picLocks noChangeAspect="1"/>
            </p:cNvPicPr>
            <p:nvPr/>
          </p:nvPicPr>
          <p:blipFill rotWithShape="1">
            <a:blip r:embed="rId7"/>
            <a:srcRect l="5554" r="6943" b="11198"/>
            <a:stretch>
              <a:fillRect/>
            </a:stretch>
          </p:blipFill>
          <p:spPr>
            <a:xfrm>
              <a:off x="3239305" y="4000780"/>
              <a:ext cx="3439885" cy="2389830"/>
            </a:xfrm>
            <a:prstGeom prst="rect">
              <a:avLst/>
            </a:prstGeom>
          </p:spPr>
        </p:pic>
        <p:pic>
          <p:nvPicPr>
            <p:cNvPr id="10" name="图片 9">
              <a:extLst>
                <a:ext uri="{FF2B5EF4-FFF2-40B4-BE49-F238E27FC236}">
                  <a16:creationId xmlns:a16="http://schemas.microsoft.com/office/drawing/2014/main" id="{2AC74B7A-90B5-4EBB-A90A-52D34D5F638B}"/>
                </a:ext>
              </a:extLst>
            </p:cNvPr>
            <p:cNvPicPr>
              <a:picLocks noChangeAspect="1"/>
            </p:cNvPicPr>
            <p:nvPr/>
          </p:nvPicPr>
          <p:blipFill rotWithShape="1">
            <a:blip r:embed="rId8"/>
            <a:srcRect l="7409" t="11636" r="4762"/>
            <a:stretch>
              <a:fillRect/>
            </a:stretch>
          </p:blipFill>
          <p:spPr>
            <a:xfrm>
              <a:off x="6735877" y="4000780"/>
              <a:ext cx="2416745" cy="2390311"/>
            </a:xfrm>
            <a:prstGeom prst="rect">
              <a:avLst/>
            </a:prstGeom>
          </p:spPr>
        </p:pic>
        <p:pic>
          <p:nvPicPr>
            <p:cNvPr id="11" name="图片 10">
              <a:extLst>
                <a:ext uri="{FF2B5EF4-FFF2-40B4-BE49-F238E27FC236}">
                  <a16:creationId xmlns:a16="http://schemas.microsoft.com/office/drawing/2014/main" id="{C2476094-6B98-4146-889C-E0EE11C30661}"/>
                </a:ext>
              </a:extLst>
            </p:cNvPr>
            <p:cNvPicPr>
              <a:picLocks noChangeAspect="1"/>
            </p:cNvPicPr>
            <p:nvPr/>
          </p:nvPicPr>
          <p:blipFill rotWithShape="1">
            <a:blip r:embed="rId9"/>
            <a:srcRect l="15625" r="13000"/>
            <a:stretch>
              <a:fillRect/>
            </a:stretch>
          </p:blipFill>
          <p:spPr>
            <a:xfrm>
              <a:off x="9221096" y="4000780"/>
              <a:ext cx="2177777" cy="2407549"/>
            </a:xfrm>
            <a:prstGeom prst="rect">
              <a:avLst/>
            </a:prstGeom>
          </p:spPr>
        </p:pic>
      </p:grpSp>
      <p:grpSp>
        <p:nvGrpSpPr>
          <p:cNvPr id="12" name="组合 11">
            <a:extLst>
              <a:ext uri="{FF2B5EF4-FFF2-40B4-BE49-F238E27FC236}">
                <a16:creationId xmlns:a16="http://schemas.microsoft.com/office/drawing/2014/main" id="{AAEFF5DF-2A08-4485-BD7F-DFB05A34BFE6}"/>
              </a:ext>
            </a:extLst>
          </p:cNvPr>
          <p:cNvGrpSpPr/>
          <p:nvPr/>
        </p:nvGrpSpPr>
        <p:grpSpPr>
          <a:xfrm>
            <a:off x="2054315" y="2944187"/>
            <a:ext cx="1904349" cy="648885"/>
            <a:chOff x="1307154" y="2302514"/>
            <a:chExt cx="2539132" cy="865180"/>
          </a:xfrm>
        </p:grpSpPr>
        <p:sp>
          <p:nvSpPr>
            <p:cNvPr id="13" name="矩形 12">
              <a:extLst>
                <a:ext uri="{FF2B5EF4-FFF2-40B4-BE49-F238E27FC236}">
                  <a16:creationId xmlns:a16="http://schemas.microsoft.com/office/drawing/2014/main" id="{01438812-E388-4BAD-9C55-398BB10005E7}"/>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4" name="矩形 13">
              <a:extLst>
                <a:ext uri="{FF2B5EF4-FFF2-40B4-BE49-F238E27FC236}">
                  <a16:creationId xmlns:a16="http://schemas.microsoft.com/office/drawing/2014/main" id="{9FABEC45-1BE2-454E-9FFE-A8932633FE86}"/>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文本框 23">
              <a:extLst>
                <a:ext uri="{FF2B5EF4-FFF2-40B4-BE49-F238E27FC236}">
                  <a16:creationId xmlns:a16="http://schemas.microsoft.com/office/drawing/2014/main" id="{2CD16E3C-A092-4640-9D42-05F47B79E442}"/>
                </a:ext>
              </a:extLst>
            </p:cNvPr>
            <p:cNvSpPr txBox="1"/>
            <p:nvPr/>
          </p:nvSpPr>
          <p:spPr>
            <a:xfrm>
              <a:off x="1696263"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环境</a:t>
              </a:r>
            </a:p>
          </p:txBody>
        </p:sp>
      </p:grpSp>
      <p:grpSp>
        <p:nvGrpSpPr>
          <p:cNvPr id="16" name="组合 15">
            <a:extLst>
              <a:ext uri="{FF2B5EF4-FFF2-40B4-BE49-F238E27FC236}">
                <a16:creationId xmlns:a16="http://schemas.microsoft.com/office/drawing/2014/main" id="{A2A0EC97-1E54-4290-B903-D6E14EF2988D}"/>
              </a:ext>
            </a:extLst>
          </p:cNvPr>
          <p:cNvGrpSpPr/>
          <p:nvPr/>
        </p:nvGrpSpPr>
        <p:grpSpPr>
          <a:xfrm>
            <a:off x="4925326" y="2944187"/>
            <a:ext cx="1904349" cy="648885"/>
            <a:chOff x="1307154" y="2302514"/>
            <a:chExt cx="2539132" cy="865180"/>
          </a:xfrm>
        </p:grpSpPr>
        <p:sp>
          <p:nvSpPr>
            <p:cNvPr id="17" name="矩形 16">
              <a:extLst>
                <a:ext uri="{FF2B5EF4-FFF2-40B4-BE49-F238E27FC236}">
                  <a16:creationId xmlns:a16="http://schemas.microsoft.com/office/drawing/2014/main" id="{E50D723B-0F5A-4DF9-B714-84696D353676}"/>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a:extLst>
                <a:ext uri="{FF2B5EF4-FFF2-40B4-BE49-F238E27FC236}">
                  <a16:creationId xmlns:a16="http://schemas.microsoft.com/office/drawing/2014/main" id="{E9C8BE8E-E209-4C6D-B37B-AFA18849B12C}"/>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文本框 34">
              <a:extLst>
                <a:ext uri="{FF2B5EF4-FFF2-40B4-BE49-F238E27FC236}">
                  <a16:creationId xmlns:a16="http://schemas.microsoft.com/office/drawing/2014/main" id="{28FAEC42-67D8-484D-8705-9666E2CD8C69}"/>
                </a:ext>
              </a:extLst>
            </p:cNvPr>
            <p:cNvSpPr txBox="1"/>
            <p:nvPr/>
          </p:nvSpPr>
          <p:spPr>
            <a:xfrm>
              <a:off x="1781957"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教育行业</a:t>
              </a:r>
            </a:p>
          </p:txBody>
        </p:sp>
      </p:grpSp>
      <p:grpSp>
        <p:nvGrpSpPr>
          <p:cNvPr id="20" name="组合 19">
            <a:extLst>
              <a:ext uri="{FF2B5EF4-FFF2-40B4-BE49-F238E27FC236}">
                <a16:creationId xmlns:a16="http://schemas.microsoft.com/office/drawing/2014/main" id="{ADA3ED19-324B-4026-A0F7-0A0F4656DFD0}"/>
              </a:ext>
            </a:extLst>
          </p:cNvPr>
          <p:cNvGrpSpPr/>
          <p:nvPr/>
        </p:nvGrpSpPr>
        <p:grpSpPr>
          <a:xfrm>
            <a:off x="7581816" y="2944187"/>
            <a:ext cx="1904349" cy="648885"/>
            <a:chOff x="1307154" y="2302514"/>
            <a:chExt cx="2539132" cy="865180"/>
          </a:xfrm>
        </p:grpSpPr>
        <p:sp>
          <p:nvSpPr>
            <p:cNvPr id="21" name="矩形 20">
              <a:extLst>
                <a:ext uri="{FF2B5EF4-FFF2-40B4-BE49-F238E27FC236}">
                  <a16:creationId xmlns:a16="http://schemas.microsoft.com/office/drawing/2014/main" id="{652C8FF7-0829-437E-8B2B-E8D13B2665ED}"/>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2" name="矩形 21">
              <a:extLst>
                <a:ext uri="{FF2B5EF4-FFF2-40B4-BE49-F238E27FC236}">
                  <a16:creationId xmlns:a16="http://schemas.microsoft.com/office/drawing/2014/main" id="{26DB673B-0C16-447D-BE7B-73A37E2E49E9}"/>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文本框 38">
              <a:extLst>
                <a:ext uri="{FF2B5EF4-FFF2-40B4-BE49-F238E27FC236}">
                  <a16:creationId xmlns:a16="http://schemas.microsoft.com/office/drawing/2014/main" id="{A5689036-24D6-4EDB-B477-52A5360BEE78}"/>
                </a:ext>
              </a:extLst>
            </p:cNvPr>
            <p:cNvSpPr txBox="1"/>
            <p:nvPr/>
          </p:nvSpPr>
          <p:spPr>
            <a:xfrm>
              <a:off x="1712949"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医疗行业</a:t>
              </a:r>
            </a:p>
          </p:txBody>
        </p:sp>
      </p:grpSp>
      <p:grpSp>
        <p:nvGrpSpPr>
          <p:cNvPr id="24" name="组合 23">
            <a:extLst>
              <a:ext uri="{FF2B5EF4-FFF2-40B4-BE49-F238E27FC236}">
                <a16:creationId xmlns:a16="http://schemas.microsoft.com/office/drawing/2014/main" id="{A38EE6D7-9480-4DA6-B12B-C09A0E294D6B}"/>
              </a:ext>
            </a:extLst>
          </p:cNvPr>
          <p:cNvGrpSpPr/>
          <p:nvPr/>
        </p:nvGrpSpPr>
        <p:grpSpPr>
          <a:xfrm>
            <a:off x="1703971" y="4815483"/>
            <a:ext cx="1904349" cy="648885"/>
            <a:chOff x="1307154" y="2302514"/>
            <a:chExt cx="2539132" cy="865180"/>
          </a:xfrm>
        </p:grpSpPr>
        <p:sp>
          <p:nvSpPr>
            <p:cNvPr id="25" name="矩形 24">
              <a:extLst>
                <a:ext uri="{FF2B5EF4-FFF2-40B4-BE49-F238E27FC236}">
                  <a16:creationId xmlns:a16="http://schemas.microsoft.com/office/drawing/2014/main" id="{C5F92EDF-1552-4171-AB08-4D276C8A9E89}"/>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a:extLst>
                <a:ext uri="{FF2B5EF4-FFF2-40B4-BE49-F238E27FC236}">
                  <a16:creationId xmlns:a16="http://schemas.microsoft.com/office/drawing/2014/main" id="{FF4577D2-CC23-4491-B17F-D0C5A998946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7" name="文本框 42">
              <a:extLst>
                <a:ext uri="{FF2B5EF4-FFF2-40B4-BE49-F238E27FC236}">
                  <a16:creationId xmlns:a16="http://schemas.microsoft.com/office/drawing/2014/main" id="{13F3579B-8581-4961-8964-5D555EB144AC}"/>
                </a:ext>
              </a:extLst>
            </p:cNvPr>
            <p:cNvSpPr txBox="1"/>
            <p:nvPr/>
          </p:nvSpPr>
          <p:spPr>
            <a:xfrm>
              <a:off x="1765050"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农业</a:t>
              </a:r>
            </a:p>
          </p:txBody>
        </p:sp>
      </p:grpSp>
      <p:grpSp>
        <p:nvGrpSpPr>
          <p:cNvPr id="28" name="组合 27">
            <a:extLst>
              <a:ext uri="{FF2B5EF4-FFF2-40B4-BE49-F238E27FC236}">
                <a16:creationId xmlns:a16="http://schemas.microsoft.com/office/drawing/2014/main" id="{91B8EB42-6B32-4556-B403-7E74065083EC}"/>
              </a:ext>
            </a:extLst>
          </p:cNvPr>
          <p:cNvGrpSpPr/>
          <p:nvPr/>
        </p:nvGrpSpPr>
        <p:grpSpPr>
          <a:xfrm>
            <a:off x="3991980" y="4815483"/>
            <a:ext cx="1904349" cy="648885"/>
            <a:chOff x="1307154" y="2302514"/>
            <a:chExt cx="2539132" cy="865180"/>
          </a:xfrm>
        </p:grpSpPr>
        <p:sp>
          <p:nvSpPr>
            <p:cNvPr id="29" name="矩形 28">
              <a:extLst>
                <a:ext uri="{FF2B5EF4-FFF2-40B4-BE49-F238E27FC236}">
                  <a16:creationId xmlns:a16="http://schemas.microsoft.com/office/drawing/2014/main" id="{A9198283-D0ED-49FB-8C07-03B95C99CC78}"/>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0" name="矩形 29">
              <a:extLst>
                <a:ext uri="{FF2B5EF4-FFF2-40B4-BE49-F238E27FC236}">
                  <a16:creationId xmlns:a16="http://schemas.microsoft.com/office/drawing/2014/main" id="{75F4F05D-8F1E-4704-BF3E-893BBCB9E691}"/>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1" name="文本框 46">
              <a:extLst>
                <a:ext uri="{FF2B5EF4-FFF2-40B4-BE49-F238E27FC236}">
                  <a16:creationId xmlns:a16="http://schemas.microsoft.com/office/drawing/2014/main" id="{DDA31DF8-CA51-4C27-B71D-B4C6772B63CA}"/>
                </a:ext>
              </a:extLst>
            </p:cNvPr>
            <p:cNvSpPr txBox="1"/>
            <p:nvPr/>
          </p:nvSpPr>
          <p:spPr>
            <a:xfrm>
              <a:off x="1436039"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智慧城市</a:t>
              </a:r>
            </a:p>
          </p:txBody>
        </p:sp>
      </p:grpSp>
      <p:grpSp>
        <p:nvGrpSpPr>
          <p:cNvPr id="32" name="组合 31">
            <a:extLst>
              <a:ext uri="{FF2B5EF4-FFF2-40B4-BE49-F238E27FC236}">
                <a16:creationId xmlns:a16="http://schemas.microsoft.com/office/drawing/2014/main" id="{18B72B0E-03B7-47E1-9D45-CA4EB84E3909}"/>
              </a:ext>
            </a:extLst>
          </p:cNvPr>
          <p:cNvGrpSpPr/>
          <p:nvPr/>
        </p:nvGrpSpPr>
        <p:grpSpPr>
          <a:xfrm>
            <a:off x="6311229" y="4815483"/>
            <a:ext cx="1775082" cy="648885"/>
            <a:chOff x="1307154" y="2302514"/>
            <a:chExt cx="2605864" cy="865180"/>
          </a:xfrm>
        </p:grpSpPr>
        <p:sp>
          <p:nvSpPr>
            <p:cNvPr id="33" name="矩形 32">
              <a:extLst>
                <a:ext uri="{FF2B5EF4-FFF2-40B4-BE49-F238E27FC236}">
                  <a16:creationId xmlns:a16="http://schemas.microsoft.com/office/drawing/2014/main" id="{CF2041BF-2B0B-45A3-AA05-51EFEE81CAB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4" name="矩形 33">
              <a:extLst>
                <a:ext uri="{FF2B5EF4-FFF2-40B4-BE49-F238E27FC236}">
                  <a16:creationId xmlns:a16="http://schemas.microsoft.com/office/drawing/2014/main" id="{1004279A-7450-48FA-868A-0A344217A10C}"/>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5" name="文本框 50">
              <a:extLst>
                <a:ext uri="{FF2B5EF4-FFF2-40B4-BE49-F238E27FC236}">
                  <a16:creationId xmlns:a16="http://schemas.microsoft.com/office/drawing/2014/main" id="{3301684D-DC7E-4AD5-BC7C-70610713D0D3}"/>
                </a:ext>
              </a:extLst>
            </p:cNvPr>
            <p:cNvSpPr txBox="1"/>
            <p:nvPr/>
          </p:nvSpPr>
          <p:spPr>
            <a:xfrm>
              <a:off x="1588918"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零售行业</a:t>
              </a:r>
            </a:p>
          </p:txBody>
        </p:sp>
      </p:grpSp>
      <p:grpSp>
        <p:nvGrpSpPr>
          <p:cNvPr id="36" name="组合 35">
            <a:extLst>
              <a:ext uri="{FF2B5EF4-FFF2-40B4-BE49-F238E27FC236}">
                <a16:creationId xmlns:a16="http://schemas.microsoft.com/office/drawing/2014/main" id="{9DC3F0EB-8E7F-4EF2-818A-2F20343ACF57}"/>
              </a:ext>
            </a:extLst>
          </p:cNvPr>
          <p:cNvGrpSpPr/>
          <p:nvPr/>
        </p:nvGrpSpPr>
        <p:grpSpPr>
          <a:xfrm>
            <a:off x="8125387" y="4815483"/>
            <a:ext cx="1640555" cy="648885"/>
            <a:chOff x="1307154" y="2302514"/>
            <a:chExt cx="2605864" cy="865180"/>
          </a:xfrm>
        </p:grpSpPr>
        <p:sp>
          <p:nvSpPr>
            <p:cNvPr id="37" name="矩形 36">
              <a:extLst>
                <a:ext uri="{FF2B5EF4-FFF2-40B4-BE49-F238E27FC236}">
                  <a16:creationId xmlns:a16="http://schemas.microsoft.com/office/drawing/2014/main" id="{61D353C4-5038-4B7F-9C17-C4A46D3CB66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8" name="矩形 37">
              <a:extLst>
                <a:ext uri="{FF2B5EF4-FFF2-40B4-BE49-F238E27FC236}">
                  <a16:creationId xmlns:a16="http://schemas.microsoft.com/office/drawing/2014/main" id="{0F92A83A-7D55-40F4-81EA-3583F9C7D56E}"/>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9" name="文本框 54">
              <a:extLst>
                <a:ext uri="{FF2B5EF4-FFF2-40B4-BE49-F238E27FC236}">
                  <a16:creationId xmlns:a16="http://schemas.microsoft.com/office/drawing/2014/main" id="{E115AE0B-28CA-4EFC-8CA8-D3C35095134F}"/>
                </a:ext>
              </a:extLst>
            </p:cNvPr>
            <p:cNvSpPr txBox="1"/>
            <p:nvPr/>
          </p:nvSpPr>
          <p:spPr>
            <a:xfrm>
              <a:off x="1588916" y="2442717"/>
              <a:ext cx="2324102"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金融行业</a:t>
              </a:r>
            </a:p>
          </p:txBody>
        </p:sp>
      </p:grpSp>
    </p:spTree>
    <p:extLst>
      <p:ext uri="{BB962C8B-B14F-4D97-AF65-F5344CB8AC3E}">
        <p14:creationId xmlns:p14="http://schemas.microsoft.com/office/powerpoint/2010/main" val="15028935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a:extLst>
              <a:ext uri="{FF2B5EF4-FFF2-40B4-BE49-F238E27FC236}">
                <a16:creationId xmlns:a16="http://schemas.microsoft.com/office/drawing/2014/main" id="{95549056-8FB9-4E68-82E9-B2F15796449B}"/>
              </a:ext>
            </a:extLst>
          </p:cNvPr>
          <p:cNvGrpSpPr/>
          <p:nvPr/>
        </p:nvGrpSpPr>
        <p:grpSpPr>
          <a:xfrm>
            <a:off x="602013" y="1539690"/>
            <a:ext cx="3101893" cy="661406"/>
            <a:chOff x="1307154" y="2302514"/>
            <a:chExt cx="2539132" cy="865180"/>
          </a:xfrm>
        </p:grpSpPr>
        <p:sp>
          <p:nvSpPr>
            <p:cNvPr id="14" name="矩形 13">
              <a:extLst>
                <a:ext uri="{FF2B5EF4-FFF2-40B4-BE49-F238E27FC236}">
                  <a16:creationId xmlns:a16="http://schemas.microsoft.com/office/drawing/2014/main" id="{1711CBE2-DCF0-4139-91C0-73F06B9F9930}"/>
                </a:ext>
              </a:extLst>
            </p:cNvPr>
            <p:cNvSpPr/>
            <p:nvPr/>
          </p:nvSpPr>
          <p:spPr>
            <a:xfrm>
              <a:off x="1307154" y="2302514"/>
              <a:ext cx="2539132" cy="865180"/>
            </a:xfrm>
            <a:prstGeom prst="rect">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a:extLst>
                <a:ext uri="{FF2B5EF4-FFF2-40B4-BE49-F238E27FC236}">
                  <a16:creationId xmlns:a16="http://schemas.microsoft.com/office/drawing/2014/main" id="{1C33F4C1-A426-40D5-BA3D-6C97CD2FC17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a:extLst>
                <a:ext uri="{FF2B5EF4-FFF2-40B4-BE49-F238E27FC236}">
                  <a16:creationId xmlns:a16="http://schemas.microsoft.com/office/drawing/2014/main" id="{A9CD0DC1-B0DD-4D7F-B34A-63570D86F92C}"/>
                </a:ext>
              </a:extLst>
            </p:cNvPr>
            <p:cNvSpPr txBox="1"/>
            <p:nvPr/>
          </p:nvSpPr>
          <p:spPr>
            <a:xfrm>
              <a:off x="1602699" y="2419137"/>
              <a:ext cx="1966674"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零售行业</a:t>
              </a:r>
            </a:p>
          </p:txBody>
        </p:sp>
      </p:grpSp>
      <p:sp>
        <p:nvSpPr>
          <p:cNvPr id="5" name="矩形 4">
            <a:extLst>
              <a:ext uri="{FF2B5EF4-FFF2-40B4-BE49-F238E27FC236}">
                <a16:creationId xmlns:a16="http://schemas.microsoft.com/office/drawing/2014/main" id="{8385E955-5D71-4481-A3AD-3CCD7800BCD1}"/>
              </a:ext>
            </a:extLst>
          </p:cNvPr>
          <p:cNvSpPr/>
          <p:nvPr/>
        </p:nvSpPr>
        <p:spPr>
          <a:xfrm>
            <a:off x="602013" y="2317415"/>
            <a:ext cx="3101893" cy="363878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ACF35BEA-F143-4A71-899F-3D4CC77FAB3F}"/>
              </a:ext>
            </a:extLst>
          </p:cNvPr>
          <p:cNvSpPr/>
          <p:nvPr/>
        </p:nvSpPr>
        <p:spPr>
          <a:xfrm>
            <a:off x="773280" y="2416770"/>
            <a:ext cx="293062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零售行业大数据应用有两个层面，一个层面是零售行业可以了解客户的消费喜好和趋势，进行商品的精准营销，降低营销成本。另一个层面是依据客户购买的产品，为客户提供可能购买的其他产品，扩大销售额，也属于精准营销范畴。</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未来考验零售企业的是如何挖掘消费者需求，以及高效整合供应链满足其需求的能力，因此，信息技术水平的高低成为获得竞争优势的关键要素</a:t>
            </a:r>
            <a:r>
              <a:rPr lang="zh-CN" altLang="zh-CN" sz="1400" dirty="0">
                <a:latin typeface="仿宋" panose="02010609060101010101" pitchFamily="49" charset="-122"/>
                <a:ea typeface="仿宋" panose="02010609060101010101" pitchFamily="49" charset="-122"/>
              </a:rPr>
              <a:t>。</a:t>
            </a:r>
          </a:p>
        </p:txBody>
      </p:sp>
      <p:pic>
        <p:nvPicPr>
          <p:cNvPr id="25" name="图片 7">
            <a:extLst>
              <a:ext uri="{FF2B5EF4-FFF2-40B4-BE49-F238E27FC236}">
                <a16:creationId xmlns:a16="http://schemas.microsoft.com/office/drawing/2014/main" id="{826CA237-195F-4334-B1D7-02F5C3DE2CDF}"/>
              </a:ext>
            </a:extLst>
          </p:cNvPr>
          <p:cNvPicPr>
            <a:picLocks noChangeAspect="1"/>
          </p:cNvPicPr>
          <p:nvPr/>
        </p:nvPicPr>
        <p:blipFill rotWithShape="1">
          <a:blip r:embed="rId3">
            <a:extLst>
              <a:ext uri="{28A0092B-C50C-407E-A947-70E740481C1C}">
                <a14:useLocalDpi xmlns:a14="http://schemas.microsoft.com/office/drawing/2010/main" val="0"/>
              </a:ext>
            </a:extLst>
          </a:blip>
          <a:srcRect l="2704" b="1755"/>
          <a:stretch/>
        </p:blipFill>
        <p:spPr bwMode="auto">
          <a:xfrm>
            <a:off x="4119603" y="1539690"/>
            <a:ext cx="3752363"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565B69DD-839E-4166-8C9E-A7521F93E229}"/>
              </a:ext>
            </a:extLst>
          </p:cNvPr>
          <p:cNvPicPr>
            <a:picLocks noChangeAspect="1"/>
          </p:cNvPicPr>
          <p:nvPr/>
        </p:nvPicPr>
        <p:blipFill>
          <a:blip r:embed="rId4"/>
          <a:stretch>
            <a:fillRect/>
          </a:stretch>
        </p:blipFill>
        <p:spPr>
          <a:xfrm>
            <a:off x="8148071" y="1539690"/>
            <a:ext cx="3600003" cy="2016000"/>
          </a:xfrm>
          <a:prstGeom prst="rect">
            <a:avLst/>
          </a:prstGeom>
        </p:spPr>
      </p:pic>
      <p:sp>
        <p:nvSpPr>
          <p:cNvPr id="27" name="矩形 26">
            <a:extLst>
              <a:ext uri="{FF2B5EF4-FFF2-40B4-BE49-F238E27FC236}">
                <a16:creationId xmlns:a16="http://schemas.microsoft.com/office/drawing/2014/main" id="{5A0C00C7-4EF0-4716-9205-410442A98A61}"/>
              </a:ext>
            </a:extLst>
          </p:cNvPr>
          <p:cNvSpPr/>
          <p:nvPr/>
        </p:nvSpPr>
        <p:spPr>
          <a:xfrm>
            <a:off x="4119603" y="4070119"/>
            <a:ext cx="7819807" cy="1857753"/>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淘宝上的买家在购买商品前，会比较多家供应商的产品，进而反映到淘宝网站统计数据中，通过用户比选、购买行为进行贸易分析预测</a:t>
            </a:r>
            <a:endParaRPr lang="en-US" altLang="zh-CN" dirty="0">
              <a:latin typeface="微软雅黑" panose="020B0503020204020204" pitchFamily="34" charset="-122"/>
              <a:ea typeface="微软雅黑" panose="020B0503020204020204" pitchFamily="34" charset="-122"/>
            </a:endParaRPr>
          </a:p>
          <a:p>
            <a:pPr>
              <a:lnSpc>
                <a:spcPct val="130000"/>
              </a:lnSpc>
              <a:buSzPct val="130000"/>
            </a:pPr>
            <a:endParaRPr lang="en-US" altLang="zh-CN"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2008</a:t>
            </a:r>
            <a:r>
              <a:rPr lang="zh-CN" altLang="en-US" dirty="0">
                <a:latin typeface="微软雅黑" panose="020B0503020204020204" pitchFamily="34" charset="-122"/>
                <a:ea typeface="微软雅黑" panose="020B0503020204020204" pitchFamily="34" charset="-122"/>
              </a:rPr>
              <a:t>年初，淘宝上买家询盘数急剧下滑，</a:t>
            </a:r>
            <a:r>
              <a:rPr lang="zh-CN" altLang="en-US" dirty="0">
                <a:solidFill>
                  <a:schemeClr val="bg2">
                    <a:lumMod val="25000"/>
                  </a:schemeClr>
                </a:solidFill>
                <a:latin typeface="微软雅黑" panose="020B0503020204020204" pitchFamily="34" charset="-122"/>
                <a:ea typeface="微软雅黑" panose="020B0503020204020204" pitchFamily="34" charset="-122"/>
              </a:rPr>
              <a:t>淘宝网预测到欧美对中国的采购在下滑，最后推断出世界贸易即将发生变化</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8153371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a:extLst>
              <a:ext uri="{FF2B5EF4-FFF2-40B4-BE49-F238E27FC236}">
                <a16:creationId xmlns:a16="http://schemas.microsoft.com/office/drawing/2014/main" id="{5BBC4631-1733-457D-B209-8A608FA28D7D}"/>
              </a:ext>
            </a:extLst>
          </p:cNvPr>
          <p:cNvGrpSpPr/>
          <p:nvPr/>
        </p:nvGrpSpPr>
        <p:grpSpPr>
          <a:xfrm>
            <a:off x="467872" y="1467577"/>
            <a:ext cx="3060213" cy="661406"/>
            <a:chOff x="1307154" y="2302514"/>
            <a:chExt cx="2539132" cy="865180"/>
          </a:xfrm>
          <a:solidFill>
            <a:schemeClr val="accent4">
              <a:lumMod val="75000"/>
            </a:schemeClr>
          </a:solidFill>
        </p:grpSpPr>
        <p:sp>
          <p:nvSpPr>
            <p:cNvPr id="11" name="矩形 10">
              <a:extLst>
                <a:ext uri="{FF2B5EF4-FFF2-40B4-BE49-F238E27FC236}">
                  <a16:creationId xmlns:a16="http://schemas.microsoft.com/office/drawing/2014/main" id="{31EFA43D-6FFC-433C-A08F-82660C78E7C5}"/>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a:extLst>
                <a:ext uri="{FF2B5EF4-FFF2-40B4-BE49-F238E27FC236}">
                  <a16:creationId xmlns:a16="http://schemas.microsoft.com/office/drawing/2014/main" id="{9800AD9E-2E8C-4DC8-BA42-F9D91CDCEEB1}"/>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a:extLst>
                <a:ext uri="{FF2B5EF4-FFF2-40B4-BE49-F238E27FC236}">
                  <a16:creationId xmlns:a16="http://schemas.microsoft.com/office/drawing/2014/main" id="{1D90F674-5684-4FE9-913D-D530F167622A}"/>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金融行业</a:t>
              </a:r>
            </a:p>
          </p:txBody>
        </p:sp>
      </p:grpSp>
      <p:sp>
        <p:nvSpPr>
          <p:cNvPr id="8" name="矩形 7">
            <a:extLst>
              <a:ext uri="{FF2B5EF4-FFF2-40B4-BE49-F238E27FC236}">
                <a16:creationId xmlns:a16="http://schemas.microsoft.com/office/drawing/2014/main" id="{F0A7D255-4FA6-43A8-BF58-D8B9AC70A1D1}"/>
              </a:ext>
            </a:extLst>
          </p:cNvPr>
          <p:cNvSpPr/>
          <p:nvPr/>
        </p:nvSpPr>
        <p:spPr>
          <a:xfrm>
            <a:off x="480976" y="2287011"/>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CBBBB1F1-7711-42DE-A98A-9CA3F6B7132B}"/>
              </a:ext>
            </a:extLst>
          </p:cNvPr>
          <p:cNvSpPr/>
          <p:nvPr/>
        </p:nvSpPr>
        <p:spPr>
          <a:xfrm>
            <a:off x="631081" y="2528280"/>
            <a:ext cx="2838617"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solidFill>
                <a:latin typeface="仿宋" panose="02010609060101010101" pitchFamily="49" charset="-122"/>
                <a:ea typeface="仿宋" panose="02010609060101010101" pitchFamily="49" charset="-122"/>
              </a:rPr>
              <a:t>1</a:t>
            </a:r>
            <a:r>
              <a:rPr lang="zh-CN" altLang="zh-CN" sz="1600" b="1" dirty="0">
                <a:solidFill>
                  <a:schemeClr val="accent1"/>
                </a:solidFill>
                <a:latin typeface="仿宋" panose="02010609060101010101" pitchFamily="49" charset="-122"/>
                <a:ea typeface="仿宋" panose="02010609060101010101" pitchFamily="49" charset="-122"/>
              </a:rPr>
              <a:t>）银行数据应用场景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利用数据挖掘来分析出一些交易数据背后的商业价值。</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2</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保险数据应用场景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用数据来提升保险产品的精算水平，提高利润水平和投资收益。</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3</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证券数据应用场景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对客户交易习惯和行为分析可以帮助证券公司获得更多的收益</a:t>
            </a:r>
            <a:r>
              <a:rPr lang="zh-CN" altLang="zh-CN" sz="1400" dirty="0">
                <a:latin typeface="仿宋" panose="02010609060101010101" pitchFamily="49" charset="-122"/>
                <a:ea typeface="仿宋" panose="02010609060101010101" pitchFamily="49" charset="-122"/>
              </a:rPr>
              <a:t>。</a:t>
            </a:r>
          </a:p>
        </p:txBody>
      </p:sp>
      <p:pic>
        <p:nvPicPr>
          <p:cNvPr id="27" name="图片 26">
            <a:extLst>
              <a:ext uri="{FF2B5EF4-FFF2-40B4-BE49-F238E27FC236}">
                <a16:creationId xmlns:a16="http://schemas.microsoft.com/office/drawing/2014/main" id="{78619211-2078-4D46-83F7-49CE4A9A87B0}"/>
              </a:ext>
            </a:extLst>
          </p:cNvPr>
          <p:cNvPicPr>
            <a:picLocks noChangeAspect="1"/>
          </p:cNvPicPr>
          <p:nvPr/>
        </p:nvPicPr>
        <p:blipFill>
          <a:blip r:embed="rId3"/>
          <a:stretch>
            <a:fillRect/>
          </a:stretch>
        </p:blipFill>
        <p:spPr>
          <a:xfrm>
            <a:off x="7942664" y="1466280"/>
            <a:ext cx="3425267" cy="2124000"/>
          </a:xfrm>
          <a:prstGeom prst="rect">
            <a:avLst/>
          </a:prstGeom>
        </p:spPr>
      </p:pic>
      <p:sp>
        <p:nvSpPr>
          <p:cNvPr id="33" name="矩形 32">
            <a:extLst>
              <a:ext uri="{FF2B5EF4-FFF2-40B4-BE49-F238E27FC236}">
                <a16:creationId xmlns:a16="http://schemas.microsoft.com/office/drawing/2014/main" id="{A1E21FA9-0EB2-44FD-86DD-D5665C87EE91}"/>
              </a:ext>
            </a:extLst>
          </p:cNvPr>
          <p:cNvSpPr/>
          <p:nvPr/>
        </p:nvSpPr>
        <p:spPr>
          <a:xfrm>
            <a:off x="4076885" y="4092878"/>
            <a:ext cx="7176746" cy="1754326"/>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mn-ea"/>
              </a:rPr>
              <a:t>汇丰银行在防范信用卡和借记卡欺诈的基础上，利用</a:t>
            </a:r>
            <a:r>
              <a:rPr lang="en-US" altLang="zh-CN" dirty="0">
                <a:solidFill>
                  <a:srgbClr val="1A1A1A"/>
                </a:solidFill>
                <a:latin typeface="+mn-ea"/>
              </a:rPr>
              <a:t>SAS</a:t>
            </a:r>
            <a:r>
              <a:rPr lang="zh-CN" altLang="en-US" dirty="0">
                <a:solidFill>
                  <a:srgbClr val="1A1A1A"/>
                </a:solidFill>
                <a:latin typeface="+mn-ea"/>
              </a:rPr>
              <a:t>构建了一套全球业务网络的防欺诈管理系统，为多种业务线和渠道提供完善的欺诈防范。</a:t>
            </a:r>
            <a:endParaRPr lang="en-US" altLang="zh-CN" dirty="0">
              <a:solidFill>
                <a:srgbClr val="1A1A1A"/>
              </a:solidFill>
              <a:latin typeface="+mn-ea"/>
            </a:endParaRPr>
          </a:p>
          <a:p>
            <a:pPr marL="285750" indent="-285750">
              <a:buFont typeface="Arial" panose="020B0604020202020204" pitchFamily="34" charset="0"/>
              <a:buChar char="•"/>
            </a:pPr>
            <a:endParaRPr lang="en-US" altLang="zh-CN" dirty="0">
              <a:solidFill>
                <a:srgbClr val="1A1A1A"/>
              </a:solidFill>
              <a:latin typeface="+mn-ea"/>
            </a:endParaRPr>
          </a:p>
          <a:p>
            <a:pPr marL="285750" indent="-285750">
              <a:buFont typeface="Arial" panose="020B0604020202020204" pitchFamily="34" charset="0"/>
              <a:buChar char="•"/>
            </a:pPr>
            <a:r>
              <a:rPr lang="zh-CN" altLang="en-US" dirty="0">
                <a:solidFill>
                  <a:srgbClr val="1A1A1A"/>
                </a:solidFill>
                <a:latin typeface="+mn-ea"/>
              </a:rPr>
              <a:t>该系统通过收集和分析大数据，以</a:t>
            </a:r>
            <a:r>
              <a:rPr lang="zh-CN" altLang="en-US" dirty="0">
                <a:solidFill>
                  <a:schemeClr val="accent2">
                    <a:lumMod val="25000"/>
                  </a:schemeClr>
                </a:solidFill>
                <a:latin typeface="+mn-ea"/>
              </a:rPr>
              <a:t>更快的信息获取速度挖掘交易的不正当行为，并迅速启动紧急告警</a:t>
            </a:r>
            <a:r>
              <a:rPr lang="zh-CN" altLang="en-US" dirty="0">
                <a:solidFill>
                  <a:srgbClr val="1A1A1A"/>
                </a:solidFill>
                <a:latin typeface="+mn-ea"/>
              </a:rPr>
              <a:t>。</a:t>
            </a:r>
            <a:endParaRPr lang="zh-CN" altLang="en-US" dirty="0">
              <a:latin typeface="+mn-ea"/>
            </a:endParaRPr>
          </a:p>
        </p:txBody>
      </p:sp>
      <p:pic>
        <p:nvPicPr>
          <p:cNvPr id="35" name="图片 34">
            <a:extLst>
              <a:ext uri="{FF2B5EF4-FFF2-40B4-BE49-F238E27FC236}">
                <a16:creationId xmlns:a16="http://schemas.microsoft.com/office/drawing/2014/main" id="{C7B53DA9-644E-4122-BB4A-583BF4A1FC36}"/>
              </a:ext>
            </a:extLst>
          </p:cNvPr>
          <p:cNvPicPr>
            <a:picLocks noChangeAspect="1"/>
          </p:cNvPicPr>
          <p:nvPr/>
        </p:nvPicPr>
        <p:blipFill rotWithShape="1">
          <a:blip r:embed="rId4"/>
          <a:srcRect l="6959" b="943"/>
          <a:stretch/>
        </p:blipFill>
        <p:spPr>
          <a:xfrm>
            <a:off x="4249336" y="1486305"/>
            <a:ext cx="3561873" cy="2103975"/>
          </a:xfrm>
          <a:prstGeom prst="rect">
            <a:avLst/>
          </a:prstGeom>
        </p:spPr>
      </p:pic>
    </p:spTree>
    <p:extLst>
      <p:ext uri="{BB962C8B-B14F-4D97-AF65-F5344CB8AC3E}">
        <p14:creationId xmlns:p14="http://schemas.microsoft.com/office/powerpoint/2010/main" val="283329052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a:extLst>
              <a:ext uri="{FF2B5EF4-FFF2-40B4-BE49-F238E27FC236}">
                <a16:creationId xmlns:a16="http://schemas.microsoft.com/office/drawing/2014/main" id="{5BBC4631-1733-457D-B209-8A608FA28D7D}"/>
              </a:ext>
            </a:extLst>
          </p:cNvPr>
          <p:cNvGrpSpPr/>
          <p:nvPr/>
        </p:nvGrpSpPr>
        <p:grpSpPr>
          <a:xfrm>
            <a:off x="520282" y="1537655"/>
            <a:ext cx="3060213" cy="661406"/>
            <a:chOff x="1307154" y="2302514"/>
            <a:chExt cx="2539132" cy="865180"/>
          </a:xfrm>
          <a:solidFill>
            <a:schemeClr val="accent6">
              <a:lumMod val="50000"/>
            </a:schemeClr>
          </a:solidFill>
        </p:grpSpPr>
        <p:sp>
          <p:nvSpPr>
            <p:cNvPr id="11" name="矩形 10">
              <a:extLst>
                <a:ext uri="{FF2B5EF4-FFF2-40B4-BE49-F238E27FC236}">
                  <a16:creationId xmlns:a16="http://schemas.microsoft.com/office/drawing/2014/main" id="{31EFA43D-6FFC-433C-A08F-82660C78E7C5}"/>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a:extLst>
                <a:ext uri="{FF2B5EF4-FFF2-40B4-BE49-F238E27FC236}">
                  <a16:creationId xmlns:a16="http://schemas.microsoft.com/office/drawing/2014/main" id="{9800AD9E-2E8C-4DC8-BA42-F9D91CDCEEB1}"/>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a:extLst>
                <a:ext uri="{FF2B5EF4-FFF2-40B4-BE49-F238E27FC236}">
                  <a16:creationId xmlns:a16="http://schemas.microsoft.com/office/drawing/2014/main" id="{1D90F674-5684-4FE9-913D-D530F167622A}"/>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智慧城市</a:t>
              </a:r>
            </a:p>
          </p:txBody>
        </p:sp>
      </p:grpSp>
      <p:sp>
        <p:nvSpPr>
          <p:cNvPr id="8" name="矩形 7">
            <a:extLst>
              <a:ext uri="{FF2B5EF4-FFF2-40B4-BE49-F238E27FC236}">
                <a16:creationId xmlns:a16="http://schemas.microsoft.com/office/drawing/2014/main" id="{F0A7D255-4FA6-43A8-BF58-D8B9AC70A1D1}"/>
              </a:ext>
            </a:extLst>
          </p:cNvPr>
          <p:cNvSpPr/>
          <p:nvPr/>
        </p:nvSpPr>
        <p:spPr>
          <a:xfrm>
            <a:off x="480976" y="2344465"/>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CBBBB1F1-7711-42DE-A98A-9CA3F6B7132B}"/>
              </a:ext>
            </a:extLst>
          </p:cNvPr>
          <p:cNvSpPr/>
          <p:nvPr/>
        </p:nvSpPr>
        <p:spPr>
          <a:xfrm>
            <a:off x="631081" y="2585734"/>
            <a:ext cx="2838617" cy="28007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2"/>
                </a:solidFill>
                <a:latin typeface="仿宋" panose="02010609060101010101" pitchFamily="49" charset="-122"/>
                <a:ea typeface="仿宋" panose="02010609060101010101" pitchFamily="49" charset="-122"/>
              </a:rPr>
              <a:t>   大数据技术可以了解经济发展情况、各产业发展情况、消费支出和产品销售情况等，依据分析结果，科学地制定宏观政策，平衡各产业发展，避免产能过剩，有效利用自然资源和社会资源，提高社会生产效率。大数据技术也能帮助政府进行支出管理，透明合理的财政支出将有利于提高公信力和监督财政支出。</a:t>
            </a:r>
          </a:p>
        </p:txBody>
      </p:sp>
      <p:pic>
        <p:nvPicPr>
          <p:cNvPr id="25" name="图片 4">
            <a:extLst>
              <a:ext uri="{FF2B5EF4-FFF2-40B4-BE49-F238E27FC236}">
                <a16:creationId xmlns:a16="http://schemas.microsoft.com/office/drawing/2014/main" id="{17E34654-12CF-4E7A-980A-430DD74A86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9284" y="1487734"/>
            <a:ext cx="2529600"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981E81CC-570F-4088-BB46-549FB2A40730}"/>
              </a:ext>
            </a:extLst>
          </p:cNvPr>
          <p:cNvPicPr>
            <a:picLocks noChangeAspect="1"/>
          </p:cNvPicPr>
          <p:nvPr/>
        </p:nvPicPr>
        <p:blipFill>
          <a:blip r:embed="rId4"/>
          <a:stretch>
            <a:fillRect/>
          </a:stretch>
        </p:blipFill>
        <p:spPr>
          <a:xfrm>
            <a:off x="7122625" y="1487734"/>
            <a:ext cx="3921433" cy="2196000"/>
          </a:xfrm>
          <a:prstGeom prst="rect">
            <a:avLst/>
          </a:prstGeom>
        </p:spPr>
      </p:pic>
      <p:sp>
        <p:nvSpPr>
          <p:cNvPr id="26" name="矩形 25">
            <a:extLst>
              <a:ext uri="{FF2B5EF4-FFF2-40B4-BE49-F238E27FC236}">
                <a16:creationId xmlns:a16="http://schemas.microsoft.com/office/drawing/2014/main" id="{43DB80FA-8BF4-4FC4-BF6C-886779B6F50E}"/>
              </a:ext>
            </a:extLst>
          </p:cNvPr>
          <p:cNvSpPr/>
          <p:nvPr/>
        </p:nvSpPr>
        <p:spPr>
          <a:xfrm>
            <a:off x="3948298" y="3854878"/>
            <a:ext cx="7238815" cy="2062103"/>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美国佛罗里达州为治理警察超速行驶问题，通过对不同高速口收费站的原始数据记录（约为</a:t>
            </a:r>
            <a:r>
              <a:rPr lang="en-US" altLang="zh-CN" sz="1600" dirty="0">
                <a:solidFill>
                  <a:srgbClr val="1A1A1A"/>
                </a:solidFill>
                <a:latin typeface="+mn-ea"/>
              </a:rPr>
              <a:t>110</a:t>
            </a:r>
            <a:r>
              <a:rPr lang="zh-CN" altLang="en-US" sz="1600" dirty="0">
                <a:solidFill>
                  <a:srgbClr val="1A1A1A"/>
                </a:solidFill>
                <a:latin typeface="+mn-ea"/>
              </a:rPr>
              <a:t>万条）比对挖掘分析发现当地的</a:t>
            </a:r>
            <a:r>
              <a:rPr lang="en-US" altLang="zh-CN" sz="1600" dirty="0">
                <a:solidFill>
                  <a:srgbClr val="1A1A1A"/>
                </a:solidFill>
                <a:latin typeface="+mn-ea"/>
              </a:rPr>
              <a:t>3900</a:t>
            </a:r>
            <a:r>
              <a:rPr lang="zh-CN" altLang="en-US" sz="1600" dirty="0">
                <a:solidFill>
                  <a:srgbClr val="1A1A1A"/>
                </a:solidFill>
                <a:latin typeface="+mn-ea"/>
              </a:rPr>
              <a:t>辆警车在</a:t>
            </a:r>
            <a:r>
              <a:rPr lang="en-US" altLang="zh-CN" sz="1600" dirty="0">
                <a:solidFill>
                  <a:srgbClr val="1A1A1A"/>
                </a:solidFill>
                <a:latin typeface="+mn-ea"/>
              </a:rPr>
              <a:t>13</a:t>
            </a:r>
            <a:r>
              <a:rPr lang="zh-CN" altLang="en-US" sz="1600" dirty="0">
                <a:solidFill>
                  <a:srgbClr val="1A1A1A"/>
                </a:solidFill>
                <a:latin typeface="+mn-ea"/>
              </a:rPr>
              <a:t>个月的时间里共发生了</a:t>
            </a:r>
            <a:r>
              <a:rPr lang="en-US" altLang="zh-CN" sz="1600" dirty="0">
                <a:solidFill>
                  <a:srgbClr val="1A1A1A"/>
                </a:solidFill>
                <a:latin typeface="+mn-ea"/>
              </a:rPr>
              <a:t>5100</a:t>
            </a:r>
            <a:r>
              <a:rPr lang="zh-CN" altLang="en-US" sz="1600" dirty="0">
                <a:solidFill>
                  <a:srgbClr val="1A1A1A"/>
                </a:solidFill>
                <a:latin typeface="+mn-ea"/>
              </a:rPr>
              <a:t>多次的超速行驶记录。进一步的筛选分析发现，警车超速行驶的时间竟然大部分都发生在上下班时间。</a:t>
            </a: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solidFill>
                  <a:srgbClr val="1A1A1A"/>
                </a:solidFill>
                <a:latin typeface="+mn-ea"/>
              </a:rPr>
              <a:t>翔实的数据纪录与可信的分析结果引起了当地民众的广泛关注，牵扯到超速案件的</a:t>
            </a:r>
            <a:r>
              <a:rPr lang="en-US" altLang="zh-CN" sz="1600" dirty="0">
                <a:solidFill>
                  <a:srgbClr val="1A1A1A"/>
                </a:solidFill>
                <a:latin typeface="+mn-ea"/>
              </a:rPr>
              <a:t>12</a:t>
            </a:r>
            <a:r>
              <a:rPr lang="zh-CN" altLang="en-US" sz="1600" dirty="0">
                <a:solidFill>
                  <a:srgbClr val="1A1A1A"/>
                </a:solidFill>
                <a:latin typeface="+mn-ea"/>
              </a:rPr>
              <a:t>个部门近</a:t>
            </a:r>
            <a:r>
              <a:rPr lang="en-US" altLang="zh-CN" sz="1600" dirty="0">
                <a:solidFill>
                  <a:srgbClr val="1A1A1A"/>
                </a:solidFill>
                <a:latin typeface="+mn-ea"/>
              </a:rPr>
              <a:t>800</a:t>
            </a:r>
            <a:r>
              <a:rPr lang="zh-CN" altLang="en-US" sz="1600" dirty="0">
                <a:solidFill>
                  <a:srgbClr val="1A1A1A"/>
                </a:solidFill>
                <a:latin typeface="+mn-ea"/>
              </a:rPr>
              <a:t>名警察受到处理，“警察开快车”事件被有效治理和纠正。</a:t>
            </a:r>
            <a:endParaRPr lang="zh-CN" altLang="en-US" sz="1600" dirty="0">
              <a:latin typeface="+mn-ea"/>
            </a:endParaRPr>
          </a:p>
        </p:txBody>
      </p:sp>
    </p:spTree>
    <p:extLst>
      <p:ext uri="{BB962C8B-B14F-4D97-AF65-F5344CB8AC3E}">
        <p14:creationId xmlns:p14="http://schemas.microsoft.com/office/powerpoint/2010/main" val="271450880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18" name="组合 17">
            <a:extLst>
              <a:ext uri="{FF2B5EF4-FFF2-40B4-BE49-F238E27FC236}">
                <a16:creationId xmlns:a16="http://schemas.microsoft.com/office/drawing/2014/main" id="{5F1F1C25-6D75-4B7D-B68D-2BFB7E427872}"/>
              </a:ext>
            </a:extLst>
          </p:cNvPr>
          <p:cNvGrpSpPr/>
          <p:nvPr/>
        </p:nvGrpSpPr>
        <p:grpSpPr>
          <a:xfrm>
            <a:off x="478906" y="1467577"/>
            <a:ext cx="3065807" cy="661406"/>
            <a:chOff x="1307154" y="2302514"/>
            <a:chExt cx="2539132" cy="865180"/>
          </a:xfrm>
        </p:grpSpPr>
        <p:sp>
          <p:nvSpPr>
            <p:cNvPr id="22" name="矩形 21">
              <a:extLst>
                <a:ext uri="{FF2B5EF4-FFF2-40B4-BE49-F238E27FC236}">
                  <a16:creationId xmlns:a16="http://schemas.microsoft.com/office/drawing/2014/main" id="{C95A9F60-4823-4514-98F6-B47D464836EA}"/>
                </a:ext>
              </a:extLst>
            </p:cNvPr>
            <p:cNvSpPr/>
            <p:nvPr/>
          </p:nvSpPr>
          <p:spPr>
            <a:xfrm>
              <a:off x="1307154" y="2302514"/>
              <a:ext cx="2539132" cy="865180"/>
            </a:xfrm>
            <a:prstGeom prst="rect">
              <a:avLst/>
            </a:prstGeom>
            <a:solidFill>
              <a:schemeClr val="accent4">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a:extLst>
                <a:ext uri="{FF2B5EF4-FFF2-40B4-BE49-F238E27FC236}">
                  <a16:creationId xmlns:a16="http://schemas.microsoft.com/office/drawing/2014/main" id="{BAEF6ABD-B849-4EA3-8DE3-491439B42633}"/>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a:extLst>
                <a:ext uri="{FF2B5EF4-FFF2-40B4-BE49-F238E27FC236}">
                  <a16:creationId xmlns:a16="http://schemas.microsoft.com/office/drawing/2014/main" id="{91283AAE-5E28-498F-AA0E-297F60015573}"/>
                </a:ext>
              </a:extLst>
            </p:cNvPr>
            <p:cNvSpPr txBox="1"/>
            <p:nvPr/>
          </p:nvSpPr>
          <p:spPr>
            <a:xfrm>
              <a:off x="1423987" y="2419137"/>
              <a:ext cx="2323015"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农业行业</a:t>
              </a:r>
            </a:p>
          </p:txBody>
        </p:sp>
      </p:grpSp>
      <p:grpSp>
        <p:nvGrpSpPr>
          <p:cNvPr id="19" name="组合 18">
            <a:extLst>
              <a:ext uri="{FF2B5EF4-FFF2-40B4-BE49-F238E27FC236}">
                <a16:creationId xmlns:a16="http://schemas.microsoft.com/office/drawing/2014/main" id="{BB2525E4-AE13-43DF-A60D-DCBCF85A99B1}"/>
              </a:ext>
            </a:extLst>
          </p:cNvPr>
          <p:cNvGrpSpPr/>
          <p:nvPr/>
        </p:nvGrpSpPr>
        <p:grpSpPr>
          <a:xfrm>
            <a:off x="490070" y="2304892"/>
            <a:ext cx="3065806" cy="3638785"/>
            <a:chOff x="508958" y="1837426"/>
            <a:chExt cx="3417723" cy="3890514"/>
          </a:xfrm>
        </p:grpSpPr>
        <p:sp>
          <p:nvSpPr>
            <p:cNvPr id="20" name="矩形 19">
              <a:extLst>
                <a:ext uri="{FF2B5EF4-FFF2-40B4-BE49-F238E27FC236}">
                  <a16:creationId xmlns:a16="http://schemas.microsoft.com/office/drawing/2014/main" id="{A4876601-74C6-4D4C-9536-E29BA27D694A}"/>
                </a:ext>
              </a:extLst>
            </p:cNvPr>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133BAEB-2AAD-49F9-B0EA-996581F3B40A}"/>
                </a:ext>
              </a:extLst>
            </p:cNvPr>
            <p:cNvSpPr/>
            <p:nvPr/>
          </p:nvSpPr>
          <p:spPr>
            <a:xfrm>
              <a:off x="664482" y="2109152"/>
              <a:ext cx="3088011" cy="3257777"/>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借助于大数据提供的消费能力和趋势报告，政府可为农业生产进行合理引导，依据需求进行生产，避免产能过剩造成不必要的资源和社会财富浪费。</a:t>
              </a: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通过大数据的分析将会更精确地预测未来的天气，帮助农民做好自然灾害的预防工作，帮助政府实现农业的精细化管理和科学决策。</a:t>
              </a:r>
            </a:p>
          </p:txBody>
        </p:sp>
      </p:grpSp>
      <p:pic>
        <p:nvPicPr>
          <p:cNvPr id="26" name="图片 25">
            <a:extLst>
              <a:ext uri="{FF2B5EF4-FFF2-40B4-BE49-F238E27FC236}">
                <a16:creationId xmlns:a16="http://schemas.microsoft.com/office/drawing/2014/main" id="{4F481B97-E236-42DA-9C42-6180AC5B1B90}"/>
              </a:ext>
            </a:extLst>
          </p:cNvPr>
          <p:cNvPicPr>
            <a:picLocks noChangeAspect="1"/>
          </p:cNvPicPr>
          <p:nvPr/>
        </p:nvPicPr>
        <p:blipFill>
          <a:blip r:embed="rId3"/>
          <a:stretch>
            <a:fillRect/>
          </a:stretch>
        </p:blipFill>
        <p:spPr>
          <a:xfrm>
            <a:off x="4254141" y="1452570"/>
            <a:ext cx="3450397" cy="1908000"/>
          </a:xfrm>
          <a:prstGeom prst="rect">
            <a:avLst/>
          </a:prstGeom>
        </p:spPr>
      </p:pic>
      <p:pic>
        <p:nvPicPr>
          <p:cNvPr id="30" name="图片 29">
            <a:extLst>
              <a:ext uri="{FF2B5EF4-FFF2-40B4-BE49-F238E27FC236}">
                <a16:creationId xmlns:a16="http://schemas.microsoft.com/office/drawing/2014/main" id="{080F6EC2-E821-4EF9-8590-03528890E7AD}"/>
              </a:ext>
            </a:extLst>
          </p:cNvPr>
          <p:cNvPicPr>
            <a:picLocks noChangeAspect="1"/>
          </p:cNvPicPr>
          <p:nvPr/>
        </p:nvPicPr>
        <p:blipFill>
          <a:blip r:embed="rId4"/>
          <a:stretch>
            <a:fillRect/>
          </a:stretch>
        </p:blipFill>
        <p:spPr>
          <a:xfrm>
            <a:off x="8105774" y="1452570"/>
            <a:ext cx="3033506" cy="1908000"/>
          </a:xfrm>
          <a:prstGeom prst="rect">
            <a:avLst/>
          </a:prstGeom>
        </p:spPr>
      </p:pic>
      <p:sp>
        <p:nvSpPr>
          <p:cNvPr id="33" name="矩形 32">
            <a:extLst>
              <a:ext uri="{FF2B5EF4-FFF2-40B4-BE49-F238E27FC236}">
                <a16:creationId xmlns:a16="http://schemas.microsoft.com/office/drawing/2014/main" id="{4D3D2D6D-6912-4CD8-AF71-9DAF19632D44}"/>
              </a:ext>
            </a:extLst>
          </p:cNvPr>
          <p:cNvSpPr/>
          <p:nvPr/>
        </p:nvSpPr>
        <p:spPr>
          <a:xfrm>
            <a:off x="4078386" y="3611731"/>
            <a:ext cx="7294464" cy="2585323"/>
          </a:xfrm>
          <a:prstGeom prst="rect">
            <a:avLst/>
          </a:prstGeom>
        </p:spPr>
        <p:txBody>
          <a:bodyPr wrap="square">
            <a:spAutoFit/>
          </a:bodyPr>
          <a:lstStyle/>
          <a:p>
            <a:pPr marL="285750" indent="-285750">
              <a:buFont typeface="Arial" panose="020B0604020202020204" pitchFamily="34" charset="0"/>
              <a:buChar char="•"/>
            </a:pPr>
            <a:r>
              <a:rPr lang="en-US" altLang="zh-CN" sz="1600" dirty="0">
                <a:solidFill>
                  <a:srgbClr val="1A1A1A"/>
                </a:solidFill>
                <a:latin typeface="+mn-ea"/>
              </a:rPr>
              <a:t>2013</a:t>
            </a:r>
            <a:r>
              <a:rPr lang="zh-CN" altLang="en-US" sz="1600" dirty="0">
                <a:solidFill>
                  <a:srgbClr val="1A1A1A"/>
                </a:solidFill>
                <a:latin typeface="+mn-ea"/>
              </a:rPr>
              <a:t>年孟山都又以</a:t>
            </a:r>
            <a:r>
              <a:rPr lang="en-US" altLang="zh-CN" sz="1600" dirty="0">
                <a:solidFill>
                  <a:srgbClr val="1A1A1A"/>
                </a:solidFill>
                <a:latin typeface="+mn-ea"/>
              </a:rPr>
              <a:t>9.3</a:t>
            </a:r>
            <a:r>
              <a:rPr lang="zh-CN" altLang="en-US" sz="1600" dirty="0">
                <a:solidFill>
                  <a:srgbClr val="1A1A1A"/>
                </a:solidFill>
                <a:latin typeface="+mn-ea"/>
              </a:rPr>
              <a:t>亿美元的高价收购了加州气候公司</a:t>
            </a:r>
            <a:r>
              <a:rPr lang="en-US" altLang="zh-CN" sz="1600" dirty="0">
                <a:solidFill>
                  <a:srgbClr val="1A1A1A"/>
                </a:solidFill>
                <a:latin typeface="+mn-ea"/>
              </a:rPr>
              <a:t>Climate Corporation</a:t>
            </a:r>
            <a:r>
              <a:rPr lang="zh-CN" altLang="en-US" sz="1600" dirty="0">
                <a:solidFill>
                  <a:srgbClr val="1A1A1A"/>
                </a:solidFill>
                <a:latin typeface="+mn-ea"/>
              </a:rPr>
              <a:t>。</a:t>
            </a:r>
            <a:r>
              <a:rPr lang="en-US" altLang="zh-CN" sz="1600" dirty="0">
                <a:solidFill>
                  <a:srgbClr val="1A1A1A"/>
                </a:solidFill>
                <a:latin typeface="+mn-ea"/>
              </a:rPr>
              <a:t>Climate</a:t>
            </a:r>
            <a:r>
              <a:rPr lang="zh-CN" altLang="en-US" sz="1600" dirty="0">
                <a:solidFill>
                  <a:srgbClr val="1A1A1A"/>
                </a:solidFill>
                <a:latin typeface="+mn-ea"/>
              </a:rPr>
              <a:t>面向农民提供农业大数据技术平台和意外天气保险服务。它通过分析已掌握的海量数据，包括气象、天气、降雨、地质土壤调查数据等，来预测未来可能对农业生产造成破坏的各种情况，通过农业大数据信息帮助农民预测作物产量。</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solidFill>
                  <a:srgbClr val="1A1A1A"/>
                </a:solidFill>
                <a:latin typeface="+mn-ea"/>
              </a:rPr>
              <a:t>农业大数据的有效利用，既节省了肥料资源，也避免了过量化肥的污染。此外，</a:t>
            </a:r>
            <a:r>
              <a:rPr lang="en-US" altLang="zh-CN" sz="1600" dirty="0">
                <a:solidFill>
                  <a:srgbClr val="1A1A1A"/>
                </a:solidFill>
                <a:latin typeface="+mn-ea"/>
              </a:rPr>
              <a:t>Climate Pro</a:t>
            </a:r>
            <a:r>
              <a:rPr lang="zh-CN" altLang="en-US" sz="1600" dirty="0">
                <a:solidFill>
                  <a:srgbClr val="1A1A1A"/>
                </a:solidFill>
                <a:latin typeface="+mn-ea"/>
              </a:rPr>
              <a:t>还可通过收集分析降水、温度、土壤种类和作物生长周期信息，帮助农民及时发现和解决农田存在问题。</a:t>
            </a:r>
            <a:endParaRPr lang="en-US" altLang="zh-CN" sz="1600" dirty="0">
              <a:solidFill>
                <a:srgbClr val="1A1A1A"/>
              </a:solidFill>
              <a:latin typeface="+mn-ea"/>
            </a:endParaRPr>
          </a:p>
          <a:p>
            <a:pPr marL="285750" indent="-285750">
              <a:buFont typeface="Arial" panose="020B0604020202020204" pitchFamily="34" charset="0"/>
              <a:buChar char="•"/>
            </a:pPr>
            <a:endParaRPr lang="zh-CN" altLang="en-US" dirty="0">
              <a:latin typeface="+mn-ea"/>
            </a:endParaRPr>
          </a:p>
        </p:txBody>
      </p:sp>
    </p:spTree>
    <p:extLst>
      <p:ext uri="{BB962C8B-B14F-4D97-AF65-F5344CB8AC3E}">
        <p14:creationId xmlns:p14="http://schemas.microsoft.com/office/powerpoint/2010/main" val="328461867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19" name="组合 18">
            <a:extLst>
              <a:ext uri="{FF2B5EF4-FFF2-40B4-BE49-F238E27FC236}">
                <a16:creationId xmlns:a16="http://schemas.microsoft.com/office/drawing/2014/main" id="{BB2525E4-AE13-43DF-A60D-DCBCF85A99B1}"/>
              </a:ext>
            </a:extLst>
          </p:cNvPr>
          <p:cNvGrpSpPr/>
          <p:nvPr/>
        </p:nvGrpSpPr>
        <p:grpSpPr>
          <a:xfrm>
            <a:off x="472658" y="2362346"/>
            <a:ext cx="3065806" cy="3639687"/>
            <a:chOff x="508958" y="1837426"/>
            <a:chExt cx="3417723" cy="3891478"/>
          </a:xfrm>
        </p:grpSpPr>
        <p:sp>
          <p:nvSpPr>
            <p:cNvPr id="20" name="矩形 19">
              <a:extLst>
                <a:ext uri="{FF2B5EF4-FFF2-40B4-BE49-F238E27FC236}">
                  <a16:creationId xmlns:a16="http://schemas.microsoft.com/office/drawing/2014/main" id="{A4876601-74C6-4D4C-9536-E29BA27D694A}"/>
                </a:ext>
              </a:extLst>
            </p:cNvPr>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133BAEB-2AAD-49F9-B0EA-996581F3B40A}"/>
                </a:ext>
              </a:extLst>
            </p:cNvPr>
            <p:cNvSpPr/>
            <p:nvPr/>
          </p:nvSpPr>
          <p:spPr>
            <a:xfrm>
              <a:off x="664482" y="2109152"/>
              <a:ext cx="3088011" cy="3619752"/>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仿宋" panose="02010609060101010101" pitchFamily="49" charset="-122"/>
                  <a:ea typeface="仿宋" panose="02010609060101010101" pitchFamily="49" charset="-122"/>
                </a:rPr>
                <a:t>   信息技术已在教育领域有了越来越广泛的应用，教学、考试、师生互动、校园安全、家校关系等，只要技术达到的地方，各个环节都被数据包裹。</a:t>
              </a:r>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   通过大数据的分析来优化教育机制，也可以作出更科学的决策，这将带来潜在的教育革命。</a:t>
              </a:r>
            </a:p>
            <a:p>
              <a:endParaRPr lang="zh-CN" altLang="zh-CN" sz="1600" dirty="0">
                <a:latin typeface="仿宋" panose="02010609060101010101" pitchFamily="49" charset="-122"/>
                <a:ea typeface="仿宋" panose="02010609060101010101" pitchFamily="49" charset="-122"/>
              </a:endParaRPr>
            </a:p>
          </p:txBody>
        </p:sp>
      </p:grpSp>
      <p:grpSp>
        <p:nvGrpSpPr>
          <p:cNvPr id="18" name="组合 17">
            <a:extLst>
              <a:ext uri="{FF2B5EF4-FFF2-40B4-BE49-F238E27FC236}">
                <a16:creationId xmlns:a16="http://schemas.microsoft.com/office/drawing/2014/main" id="{5F1F1C25-6D75-4B7D-B68D-2BFB7E427872}"/>
              </a:ext>
            </a:extLst>
          </p:cNvPr>
          <p:cNvGrpSpPr/>
          <p:nvPr/>
        </p:nvGrpSpPr>
        <p:grpSpPr>
          <a:xfrm>
            <a:off x="472658" y="1497309"/>
            <a:ext cx="3065807" cy="661406"/>
            <a:chOff x="1307154" y="2302514"/>
            <a:chExt cx="2539132" cy="865180"/>
          </a:xfrm>
          <a:solidFill>
            <a:schemeClr val="accent1">
              <a:lumMod val="75000"/>
            </a:schemeClr>
          </a:solidFill>
        </p:grpSpPr>
        <p:sp>
          <p:nvSpPr>
            <p:cNvPr id="22" name="矩形 21">
              <a:extLst>
                <a:ext uri="{FF2B5EF4-FFF2-40B4-BE49-F238E27FC236}">
                  <a16:creationId xmlns:a16="http://schemas.microsoft.com/office/drawing/2014/main" id="{C95A9F60-4823-4514-98F6-B47D464836EA}"/>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a:extLst>
                <a:ext uri="{FF2B5EF4-FFF2-40B4-BE49-F238E27FC236}">
                  <a16:creationId xmlns:a16="http://schemas.microsoft.com/office/drawing/2014/main" id="{BAEF6ABD-B849-4EA3-8DE3-491439B42633}"/>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a:extLst>
                <a:ext uri="{FF2B5EF4-FFF2-40B4-BE49-F238E27FC236}">
                  <a16:creationId xmlns:a16="http://schemas.microsoft.com/office/drawing/2014/main" id="{91283AAE-5E28-498F-AA0E-297F60015573}"/>
                </a:ext>
              </a:extLst>
            </p:cNvPr>
            <p:cNvSpPr txBox="1"/>
            <p:nvPr/>
          </p:nvSpPr>
          <p:spPr>
            <a:xfrm>
              <a:off x="1590177" y="2419137"/>
              <a:ext cx="1999785"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教育行业</a:t>
              </a:r>
            </a:p>
          </p:txBody>
        </p:sp>
      </p:grpSp>
      <p:pic>
        <p:nvPicPr>
          <p:cNvPr id="17" name="图片 16">
            <a:extLst>
              <a:ext uri="{FF2B5EF4-FFF2-40B4-BE49-F238E27FC236}">
                <a16:creationId xmlns:a16="http://schemas.microsoft.com/office/drawing/2014/main" id="{980F72CE-0DF2-455A-ADB7-0779180D5C31}"/>
              </a:ext>
            </a:extLst>
          </p:cNvPr>
          <p:cNvPicPr>
            <a:picLocks noChangeAspect="1"/>
          </p:cNvPicPr>
          <p:nvPr/>
        </p:nvPicPr>
        <p:blipFill>
          <a:blip r:embed="rId3"/>
          <a:stretch>
            <a:fillRect/>
          </a:stretch>
        </p:blipFill>
        <p:spPr>
          <a:xfrm>
            <a:off x="7672387" y="1542240"/>
            <a:ext cx="3180000" cy="1908000"/>
          </a:xfrm>
          <a:prstGeom prst="rect">
            <a:avLst/>
          </a:prstGeom>
        </p:spPr>
      </p:pic>
      <p:pic>
        <p:nvPicPr>
          <p:cNvPr id="26" name="图片 25">
            <a:extLst>
              <a:ext uri="{FF2B5EF4-FFF2-40B4-BE49-F238E27FC236}">
                <a16:creationId xmlns:a16="http://schemas.microsoft.com/office/drawing/2014/main" id="{AE442103-2167-4A41-9A5B-6E1914D9F1A6}"/>
              </a:ext>
            </a:extLst>
          </p:cNvPr>
          <p:cNvPicPr>
            <a:picLocks noChangeAspect="1"/>
          </p:cNvPicPr>
          <p:nvPr/>
        </p:nvPicPr>
        <p:blipFill>
          <a:blip r:embed="rId4"/>
          <a:stretch>
            <a:fillRect/>
          </a:stretch>
        </p:blipFill>
        <p:spPr>
          <a:xfrm>
            <a:off x="4495684" y="1521000"/>
            <a:ext cx="2867212" cy="1908000"/>
          </a:xfrm>
          <a:prstGeom prst="rect">
            <a:avLst/>
          </a:prstGeom>
        </p:spPr>
      </p:pic>
      <p:sp>
        <p:nvSpPr>
          <p:cNvPr id="27" name="矩形 26">
            <a:extLst>
              <a:ext uri="{FF2B5EF4-FFF2-40B4-BE49-F238E27FC236}">
                <a16:creationId xmlns:a16="http://schemas.microsoft.com/office/drawing/2014/main" id="{E0A114D6-7B44-4D79-AC42-AB4292CDD96D}"/>
              </a:ext>
            </a:extLst>
          </p:cNvPr>
          <p:cNvSpPr/>
          <p:nvPr/>
        </p:nvSpPr>
        <p:spPr>
          <a:xfrm>
            <a:off x="4272267" y="3838432"/>
            <a:ext cx="6800240" cy="1477328"/>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mn-ea"/>
              </a:rPr>
              <a:t>南京理工大学教育基金会通过大数据分析，每个月在食堂吃饭超过 </a:t>
            </a:r>
            <a:r>
              <a:rPr lang="en-US" altLang="zh-CN" dirty="0">
                <a:solidFill>
                  <a:srgbClr val="1A1A1A"/>
                </a:solidFill>
                <a:latin typeface="+mn-ea"/>
              </a:rPr>
              <a:t>60</a:t>
            </a:r>
            <a:r>
              <a:rPr lang="zh-CN" altLang="en-US" dirty="0">
                <a:solidFill>
                  <a:srgbClr val="1A1A1A"/>
                </a:solidFill>
                <a:latin typeface="+mn-ea"/>
              </a:rPr>
              <a:t>顿、一个月总消费不足</a:t>
            </a:r>
            <a:r>
              <a:rPr lang="en-US" altLang="zh-CN" dirty="0">
                <a:solidFill>
                  <a:srgbClr val="1A1A1A"/>
                </a:solidFill>
                <a:latin typeface="+mn-ea"/>
              </a:rPr>
              <a:t>420</a:t>
            </a:r>
            <a:r>
              <a:rPr lang="zh-CN" altLang="en-US" dirty="0">
                <a:solidFill>
                  <a:srgbClr val="1A1A1A"/>
                </a:solidFill>
                <a:latin typeface="+mn-ea"/>
              </a:rPr>
              <a:t>元的，被列为受资助对象。南京理工大学还采取直接将补贴款打入学生饭卡的方式，学生无需填表申请，不用审核。</a:t>
            </a:r>
            <a:endParaRPr lang="en-US" altLang="zh-CN" dirty="0">
              <a:solidFill>
                <a:srgbClr val="1A1A1A"/>
              </a:solidFill>
              <a:latin typeface="+mn-ea"/>
            </a:endParaRPr>
          </a:p>
          <a:p>
            <a:endParaRPr lang="zh-CN" altLang="en-US" dirty="0">
              <a:latin typeface="+mn-ea"/>
            </a:endParaRPr>
          </a:p>
        </p:txBody>
      </p:sp>
    </p:spTree>
    <p:extLst>
      <p:ext uri="{BB962C8B-B14F-4D97-AF65-F5344CB8AC3E}">
        <p14:creationId xmlns:p14="http://schemas.microsoft.com/office/powerpoint/2010/main" val="81355360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a:extLst>
              <a:ext uri="{FF2B5EF4-FFF2-40B4-BE49-F238E27FC236}">
                <a16:creationId xmlns:a16="http://schemas.microsoft.com/office/drawing/2014/main" id="{95549056-8FB9-4E68-82E9-B2F15796449B}"/>
              </a:ext>
            </a:extLst>
          </p:cNvPr>
          <p:cNvGrpSpPr/>
          <p:nvPr/>
        </p:nvGrpSpPr>
        <p:grpSpPr>
          <a:xfrm>
            <a:off x="482051" y="1393081"/>
            <a:ext cx="3101893" cy="661406"/>
            <a:chOff x="1307154" y="2302514"/>
            <a:chExt cx="2539132" cy="865180"/>
          </a:xfrm>
          <a:solidFill>
            <a:schemeClr val="accent6">
              <a:lumMod val="75000"/>
            </a:schemeClr>
          </a:solidFill>
        </p:grpSpPr>
        <p:sp>
          <p:nvSpPr>
            <p:cNvPr id="14" name="矩形 13">
              <a:extLst>
                <a:ext uri="{FF2B5EF4-FFF2-40B4-BE49-F238E27FC236}">
                  <a16:creationId xmlns:a16="http://schemas.microsoft.com/office/drawing/2014/main" id="{1711CBE2-DCF0-4139-91C0-73F06B9F9930}"/>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a:extLst>
                <a:ext uri="{FF2B5EF4-FFF2-40B4-BE49-F238E27FC236}">
                  <a16:creationId xmlns:a16="http://schemas.microsoft.com/office/drawing/2014/main" id="{1C33F4C1-A426-40D5-BA3D-6C97CD2FC172}"/>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a:extLst>
                <a:ext uri="{FF2B5EF4-FFF2-40B4-BE49-F238E27FC236}">
                  <a16:creationId xmlns:a16="http://schemas.microsoft.com/office/drawing/2014/main" id="{A9CD0DC1-B0DD-4D7F-B34A-63570D86F92C}"/>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环境行业</a:t>
              </a:r>
            </a:p>
          </p:txBody>
        </p:sp>
      </p:grpSp>
      <p:sp>
        <p:nvSpPr>
          <p:cNvPr id="5" name="矩形 4">
            <a:extLst>
              <a:ext uri="{FF2B5EF4-FFF2-40B4-BE49-F238E27FC236}">
                <a16:creationId xmlns:a16="http://schemas.microsoft.com/office/drawing/2014/main" id="{8385E955-5D71-4481-A3AD-3CCD7800BCD1}"/>
              </a:ext>
            </a:extLst>
          </p:cNvPr>
          <p:cNvSpPr/>
          <p:nvPr/>
        </p:nvSpPr>
        <p:spPr>
          <a:xfrm>
            <a:off x="482051" y="2170806"/>
            <a:ext cx="3033219" cy="38870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ACF35BEA-F143-4A71-899F-3D4CC77FAB3F}"/>
              </a:ext>
            </a:extLst>
          </p:cNvPr>
          <p:cNvSpPr/>
          <p:nvPr/>
        </p:nvSpPr>
        <p:spPr>
          <a:xfrm>
            <a:off x="584644" y="2449579"/>
            <a:ext cx="2930626"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借助于大数据技术，天气预报的准确性和实效性将会大大提高，预报的及时性将会大大提升，同时对于重大自然灾害如龙卷风，通过大数据计算平台，人们将会更加精确地了解其运动轨迹和危害的等级，有利于帮助人们提高应对自然灾害的能力。</a:t>
            </a:r>
          </a:p>
        </p:txBody>
      </p:sp>
      <p:pic>
        <p:nvPicPr>
          <p:cNvPr id="10" name="图片 9">
            <a:extLst>
              <a:ext uri="{FF2B5EF4-FFF2-40B4-BE49-F238E27FC236}">
                <a16:creationId xmlns:a16="http://schemas.microsoft.com/office/drawing/2014/main" id="{FC53B552-F261-406E-81BA-4025E6155A72}"/>
              </a:ext>
            </a:extLst>
          </p:cNvPr>
          <p:cNvPicPr>
            <a:picLocks noChangeAspect="1"/>
          </p:cNvPicPr>
          <p:nvPr/>
        </p:nvPicPr>
        <p:blipFill>
          <a:blip r:embed="rId3"/>
          <a:stretch>
            <a:fillRect/>
          </a:stretch>
        </p:blipFill>
        <p:spPr>
          <a:xfrm>
            <a:off x="7593645" y="1389263"/>
            <a:ext cx="3021429" cy="1692000"/>
          </a:xfrm>
          <a:prstGeom prst="rect">
            <a:avLst/>
          </a:prstGeom>
        </p:spPr>
      </p:pic>
      <p:pic>
        <p:nvPicPr>
          <p:cNvPr id="25" name="图片 24">
            <a:extLst>
              <a:ext uri="{FF2B5EF4-FFF2-40B4-BE49-F238E27FC236}">
                <a16:creationId xmlns:a16="http://schemas.microsoft.com/office/drawing/2014/main" id="{253B5CE6-0339-421B-A2E7-158E2CE8412E}"/>
              </a:ext>
            </a:extLst>
          </p:cNvPr>
          <p:cNvPicPr>
            <a:picLocks noChangeAspect="1"/>
          </p:cNvPicPr>
          <p:nvPr/>
        </p:nvPicPr>
        <p:blipFill>
          <a:blip r:embed="rId4"/>
          <a:stretch>
            <a:fillRect/>
          </a:stretch>
        </p:blipFill>
        <p:spPr>
          <a:xfrm>
            <a:off x="4461385" y="1367101"/>
            <a:ext cx="2606164" cy="1728000"/>
          </a:xfrm>
          <a:prstGeom prst="rect">
            <a:avLst/>
          </a:prstGeom>
        </p:spPr>
      </p:pic>
      <p:sp>
        <p:nvSpPr>
          <p:cNvPr id="26" name="矩形 25">
            <a:extLst>
              <a:ext uri="{FF2B5EF4-FFF2-40B4-BE49-F238E27FC236}">
                <a16:creationId xmlns:a16="http://schemas.microsoft.com/office/drawing/2014/main" id="{85D32942-BAF6-4F98-9ECB-567D785FF0C1}"/>
              </a:ext>
            </a:extLst>
          </p:cNvPr>
          <p:cNvSpPr/>
          <p:nvPr/>
        </p:nvSpPr>
        <p:spPr>
          <a:xfrm>
            <a:off x="4107647" y="3188242"/>
            <a:ext cx="6971996" cy="280076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纽约曼哈顿条哈德森河</a:t>
            </a:r>
            <a:r>
              <a:rPr lang="en-US" altLang="zh-CN" sz="1600" dirty="0">
                <a:solidFill>
                  <a:srgbClr val="1A1A1A"/>
                </a:solidFill>
                <a:latin typeface="+mn-ea"/>
              </a:rPr>
              <a:t>(Hudson River)</a:t>
            </a:r>
            <a:r>
              <a:rPr lang="zh-CN" altLang="en-US" sz="1600" dirty="0">
                <a:solidFill>
                  <a:srgbClr val="1A1A1A"/>
                </a:solidFill>
                <a:latin typeface="+mn-ea"/>
              </a:rPr>
              <a:t>，在过去</a:t>
            </a:r>
            <a:r>
              <a:rPr lang="en-US" altLang="zh-CN" sz="1600" dirty="0">
                <a:solidFill>
                  <a:srgbClr val="1A1A1A"/>
                </a:solidFill>
                <a:latin typeface="+mn-ea"/>
              </a:rPr>
              <a:t>20</a:t>
            </a:r>
            <a:r>
              <a:rPr lang="zh-CN" altLang="en-US" sz="1600" dirty="0">
                <a:solidFill>
                  <a:srgbClr val="1A1A1A"/>
                </a:solidFill>
                <a:latin typeface="+mn-ea"/>
              </a:rPr>
              <a:t>年里，居民造成的下水道污物的沉积，以及近代大型工厂倾倒的有毒化学物质，致使这条生态系统敏感的河流受到严重污染</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latin typeface="+mn-ea"/>
              </a:rPr>
              <a:t>纽约州政府发起了一个“新一代的水资源管理计划”，他们在河流的全程都安装了传感器，这些传感器把水的不同层面、各种物理、化学、生物数据，实时地通过网络传递到后台的计算中心区。各种数据汇成了一条虚拟的哈德森河，流水何时被污染，化学、物理、生物成分发生了什么变化，一看便知</a:t>
            </a:r>
            <a:endParaRPr lang="en-US" altLang="zh-CN" sz="1600" dirty="0">
              <a:latin typeface="+mn-ea"/>
            </a:endParaRPr>
          </a:p>
          <a:p>
            <a:pPr marL="285750" indent="-285750">
              <a:buFont typeface="Arial" panose="020B0604020202020204" pitchFamily="34" charset="0"/>
              <a:buChar char="•"/>
            </a:pPr>
            <a:endParaRPr lang="en-US" altLang="zh-CN" sz="1600" dirty="0">
              <a:latin typeface="+mn-ea"/>
            </a:endParaRPr>
          </a:p>
          <a:p>
            <a:pPr marL="285750" indent="-285750">
              <a:buFont typeface="Arial" panose="020B0604020202020204" pitchFamily="34" charset="0"/>
              <a:buChar char="•"/>
            </a:pPr>
            <a:r>
              <a:rPr lang="zh-CN" altLang="en-US" sz="1600" dirty="0"/>
              <a:t>经过多年努力，哈德森河流已恢复其清澈的水质和优美的环境</a:t>
            </a:r>
            <a:endParaRPr lang="zh-CN" altLang="en-US" sz="1600" dirty="0">
              <a:latin typeface="+mn-ea"/>
            </a:endParaRPr>
          </a:p>
        </p:txBody>
      </p:sp>
    </p:spTree>
    <p:extLst>
      <p:ext uri="{BB962C8B-B14F-4D97-AF65-F5344CB8AC3E}">
        <p14:creationId xmlns:p14="http://schemas.microsoft.com/office/powerpoint/2010/main" val="198011001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26957"/>
            <a:ext cx="4693041" cy="703635"/>
            <a:chOff x="4931740" y="2099037"/>
            <a:chExt cx="2907495"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2" y="2099037"/>
              <a:ext cx="2362563" cy="743682"/>
              <a:chOff x="5600497"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57650" y="3460988"/>
            <a:ext cx="4693041" cy="703634"/>
            <a:chOff x="4931740" y="2099038"/>
            <a:chExt cx="2907495" cy="743681"/>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2" y="2099038"/>
              <a:ext cx="2362563" cy="743681"/>
              <a:chOff x="5600497" y="2070463"/>
              <a:chExt cx="2362563" cy="743681"/>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293475" y="4702357"/>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124380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从“数据”到“大数据”</a:t>
            </a:r>
          </a:p>
        </p:txBody>
      </p:sp>
      <p:graphicFrame>
        <p:nvGraphicFramePr>
          <p:cNvPr id="4" name="图示 3">
            <a:extLst>
              <a:ext uri="{FF2B5EF4-FFF2-40B4-BE49-F238E27FC236}">
                <a16:creationId xmlns:a16="http://schemas.microsoft.com/office/drawing/2014/main" id="{B13720F7-F1E8-4E8F-8DC4-672200259524}"/>
              </a:ext>
            </a:extLst>
          </p:cNvPr>
          <p:cNvGraphicFramePr/>
          <p:nvPr>
            <p:extLst>
              <p:ext uri="{D42A27DB-BD31-4B8C-83A1-F6EECF244321}">
                <p14:modId xmlns:p14="http://schemas.microsoft.com/office/powerpoint/2010/main" val="2317038465"/>
              </p:ext>
            </p:extLst>
          </p:nvPr>
        </p:nvGraphicFramePr>
        <p:xfrm>
          <a:off x="1863500" y="1939636"/>
          <a:ext cx="7954268" cy="4235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5805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大数据处理</a:t>
            </a:r>
            <a:endParaRPr lang="en-US" dirty="0"/>
          </a:p>
        </p:txBody>
      </p:sp>
      <p:sp>
        <p:nvSpPr>
          <p:cNvPr id="4" name="任意多边形 37">
            <a:extLst>
              <a:ext uri="{FF2B5EF4-FFF2-40B4-BE49-F238E27FC236}">
                <a16:creationId xmlns:a16="http://schemas.microsoft.com/office/drawing/2014/main" id="{EF0C7939-8A8C-484E-8954-1BF6A81DD1C4}"/>
              </a:ext>
            </a:extLst>
          </p:cNvPr>
          <p:cNvSpPr/>
          <p:nvPr/>
        </p:nvSpPr>
        <p:spPr>
          <a:xfrm rot="16200000">
            <a:off x="1877774" y="4603392"/>
            <a:ext cx="1322070" cy="514790"/>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5" name="任意多边形 16">
            <a:extLst>
              <a:ext uri="{FF2B5EF4-FFF2-40B4-BE49-F238E27FC236}">
                <a16:creationId xmlns:a16="http://schemas.microsoft.com/office/drawing/2014/main" id="{57FE5D9C-A7E2-4F5F-A83C-67FB79E2E5A3}"/>
              </a:ext>
            </a:extLst>
          </p:cNvPr>
          <p:cNvSpPr/>
          <p:nvPr/>
        </p:nvSpPr>
        <p:spPr>
          <a:xfrm rot="16200000">
            <a:off x="1231747" y="3899410"/>
            <a:ext cx="2264410" cy="982319"/>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6" name="矩形 5">
            <a:extLst>
              <a:ext uri="{FF2B5EF4-FFF2-40B4-BE49-F238E27FC236}">
                <a16:creationId xmlns:a16="http://schemas.microsoft.com/office/drawing/2014/main" id="{FFECFCF8-C7B1-48E2-8EA4-189559B9669C}"/>
              </a:ext>
            </a:extLst>
          </p:cNvPr>
          <p:cNvSpPr/>
          <p:nvPr/>
        </p:nvSpPr>
        <p:spPr>
          <a:xfrm>
            <a:off x="2844024" y="2155687"/>
            <a:ext cx="6503952" cy="508635"/>
          </a:xfrm>
          <a:prstGeom prst="rect">
            <a:avLst/>
          </a:prstGeom>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大数据正带来一场信息社会的变革。大量的结构化数据和非结构化数据的广泛应用，致使人们需要重新思考已有的IT模式</a:t>
            </a:r>
          </a:p>
        </p:txBody>
      </p:sp>
      <p:sp>
        <p:nvSpPr>
          <p:cNvPr id="7" name="矩形 6">
            <a:extLst>
              <a:ext uri="{FF2B5EF4-FFF2-40B4-BE49-F238E27FC236}">
                <a16:creationId xmlns:a16="http://schemas.microsoft.com/office/drawing/2014/main" id="{31CDE5C4-1934-453E-B5D3-A5CE49FDDD03}"/>
              </a:ext>
            </a:extLst>
          </p:cNvPr>
          <p:cNvSpPr/>
          <p:nvPr/>
        </p:nvSpPr>
        <p:spPr>
          <a:xfrm>
            <a:off x="2844024" y="2664322"/>
            <a:ext cx="6431242" cy="127381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与此同时，大数据将推动进行又一次基于信息革命的业务转型，使社会能够借助大数据获取更多的社会效益和发展机会</a:t>
            </a:r>
          </a:p>
        </p:txBody>
      </p:sp>
      <p:sp>
        <p:nvSpPr>
          <p:cNvPr id="8" name="矩形 7">
            <a:extLst>
              <a:ext uri="{FF2B5EF4-FFF2-40B4-BE49-F238E27FC236}">
                <a16:creationId xmlns:a16="http://schemas.microsoft.com/office/drawing/2014/main" id="{B4D705C6-3BF4-4505-8C3C-80844BAAF37E}"/>
              </a:ext>
            </a:extLst>
          </p:cNvPr>
          <p:cNvSpPr/>
          <p:nvPr/>
        </p:nvSpPr>
        <p:spPr>
          <a:xfrm>
            <a:off x="2844023" y="3649842"/>
            <a:ext cx="6431969" cy="140462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庞大的数据需要我们进行剥离、整理、归类、建模、分析等操作，通过这些动作后，我们开始建立数据分析的维度，通过对不同的维度数据进行分析，最终才能得到想到的数据和信息</a:t>
            </a:r>
          </a:p>
        </p:txBody>
      </p:sp>
      <p:sp>
        <p:nvSpPr>
          <p:cNvPr id="9" name="矩形 8">
            <a:extLst>
              <a:ext uri="{FF2B5EF4-FFF2-40B4-BE49-F238E27FC236}">
                <a16:creationId xmlns:a16="http://schemas.microsoft.com/office/drawing/2014/main" id="{977295F8-0852-483C-A9D5-02771B3C4644}"/>
              </a:ext>
            </a:extLst>
          </p:cNvPr>
          <p:cNvSpPr/>
          <p:nvPr/>
        </p:nvSpPr>
        <p:spPr>
          <a:xfrm>
            <a:off x="2844024" y="5126852"/>
            <a:ext cx="6503952" cy="69024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ltLang="zh-CN" sz="1600" b="1" kern="0" dirty="0">
                <a:solidFill>
                  <a:schemeClr val="bg1"/>
                </a:solidFill>
                <a:latin typeface="仿宋" panose="02010609060101010101" pitchFamily="49" charset="-122"/>
                <a:ea typeface="仿宋" panose="02010609060101010101" pitchFamily="49" charset="-122"/>
                <a:sym typeface="Arial" panose="020B0604020202020204" pitchFamily="34" charset="0"/>
              </a:rPr>
              <a:t>因此，如何进行大数据的采集、导入/预处理、统计/分析和大数据挖掘，是“做”好大数据的关键基础</a:t>
            </a:r>
          </a:p>
        </p:txBody>
      </p:sp>
    </p:spTree>
    <p:extLst>
      <p:ext uri="{BB962C8B-B14F-4D97-AF65-F5344CB8AC3E}">
        <p14:creationId xmlns:p14="http://schemas.microsoft.com/office/powerpoint/2010/main" val="4755990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4.1.1 </a:t>
            </a:r>
            <a:r>
              <a:rPr lang="zh-CN" altLang="en-US" dirty="0"/>
              <a:t>大数据采集</a:t>
            </a:r>
            <a:endParaRPr lang="en-US" dirty="0"/>
          </a:p>
        </p:txBody>
      </p:sp>
      <p:sp>
        <p:nvSpPr>
          <p:cNvPr id="10" name="矩形 9">
            <a:extLst>
              <a:ext uri="{FF2B5EF4-FFF2-40B4-BE49-F238E27FC236}">
                <a16:creationId xmlns:a16="http://schemas.microsoft.com/office/drawing/2014/main" id="{61D0F426-4A3A-4AE6-994C-BB6C5329C5D1}"/>
              </a:ext>
            </a:extLst>
          </p:cNvPr>
          <p:cNvSpPr/>
          <p:nvPr/>
        </p:nvSpPr>
        <p:spPr>
          <a:xfrm>
            <a:off x="1578506" y="1889208"/>
            <a:ext cx="7803256" cy="9594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大数据的采集通常采用多个数据库来接收终端数据，包括智能硬件端、多种传感器端、网页端、移动</a:t>
            </a:r>
            <a:r>
              <a:rPr lang="en-US" altLang="zh-CN" sz="1400" dirty="0"/>
              <a:t>APP</a:t>
            </a:r>
            <a:r>
              <a:rPr lang="zh-CN" altLang="zh-CN" sz="1400" dirty="0"/>
              <a:t>应用端等，并且可以使用数据库进行简单的处理工作。</a:t>
            </a:r>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en-US" sz="1400" dirty="0"/>
              <a:t>常用的数据采集的方式主要包括以下几种：</a:t>
            </a:r>
          </a:p>
        </p:txBody>
      </p:sp>
      <p:grpSp>
        <p:nvGrpSpPr>
          <p:cNvPr id="11" name="组合 10">
            <a:extLst>
              <a:ext uri="{FF2B5EF4-FFF2-40B4-BE49-F238E27FC236}">
                <a16:creationId xmlns:a16="http://schemas.microsoft.com/office/drawing/2014/main" id="{62688E90-EC8C-4FC9-8DD5-18DCBD706E1D}"/>
              </a:ext>
            </a:extLst>
          </p:cNvPr>
          <p:cNvGrpSpPr/>
          <p:nvPr/>
        </p:nvGrpSpPr>
        <p:grpSpPr>
          <a:xfrm>
            <a:off x="2087436" y="3099273"/>
            <a:ext cx="6174935" cy="748664"/>
            <a:chOff x="2272941" y="1793964"/>
            <a:chExt cx="4458789" cy="748938"/>
          </a:xfrm>
        </p:grpSpPr>
        <p:sp>
          <p:nvSpPr>
            <p:cNvPr id="22" name="圆角矩形 41">
              <a:extLst>
                <a:ext uri="{FF2B5EF4-FFF2-40B4-BE49-F238E27FC236}">
                  <a16:creationId xmlns:a16="http://schemas.microsoft.com/office/drawing/2014/main" id="{4C8ECFCC-B220-423F-B645-BD7AA89D0884}"/>
                </a:ext>
              </a:extLst>
            </p:cNvPr>
            <p:cNvSpPr/>
            <p:nvPr/>
          </p:nvSpPr>
          <p:spPr>
            <a:xfrm>
              <a:off x="2368735" y="1968137"/>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标题 1">
              <a:extLst>
                <a:ext uri="{FF2B5EF4-FFF2-40B4-BE49-F238E27FC236}">
                  <a16:creationId xmlns:a16="http://schemas.microsoft.com/office/drawing/2014/main" id="{B239E276-83C4-4A67-A9A5-AC61D69F422D}"/>
                </a:ext>
              </a:extLst>
            </p:cNvPr>
            <p:cNvSpPr txBox="1"/>
            <p:nvPr/>
          </p:nvSpPr>
          <p:spPr>
            <a:xfrm>
              <a:off x="2838068" y="2039799"/>
              <a:ext cx="1088346" cy="37351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数据抓取</a:t>
              </a:r>
            </a:p>
          </p:txBody>
        </p:sp>
        <p:sp>
          <p:nvSpPr>
            <p:cNvPr id="24" name="椭圆形标注 8">
              <a:extLst>
                <a:ext uri="{FF2B5EF4-FFF2-40B4-BE49-F238E27FC236}">
                  <a16:creationId xmlns:a16="http://schemas.microsoft.com/office/drawing/2014/main" id="{10E055ED-3DCA-471C-8A19-EB6ED3B647C4}"/>
                </a:ext>
              </a:extLst>
            </p:cNvPr>
            <p:cNvSpPr/>
            <p:nvPr/>
          </p:nvSpPr>
          <p:spPr>
            <a:xfrm>
              <a:off x="2272941" y="1793964"/>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01</a:t>
              </a:r>
              <a:endParaRPr lang="zh-CN" altLang="en-US" dirty="0">
                <a:solidFill>
                  <a:schemeClr val="bg1"/>
                </a:solidFill>
              </a:endParaRPr>
            </a:p>
          </p:txBody>
        </p:sp>
        <p:sp>
          <p:nvSpPr>
            <p:cNvPr id="25" name="任意多边形 70">
              <a:extLst>
                <a:ext uri="{FF2B5EF4-FFF2-40B4-BE49-F238E27FC236}">
                  <a16:creationId xmlns:a16="http://schemas.microsoft.com/office/drawing/2014/main" id="{8CC2427F-CFDC-4316-AE30-AFA9BBEBBAB2}"/>
                </a:ext>
              </a:extLst>
            </p:cNvPr>
            <p:cNvSpPr/>
            <p:nvPr/>
          </p:nvSpPr>
          <p:spPr>
            <a:xfrm>
              <a:off x="2458470" y="2455819"/>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 name="组合 11">
            <a:extLst>
              <a:ext uri="{FF2B5EF4-FFF2-40B4-BE49-F238E27FC236}">
                <a16:creationId xmlns:a16="http://schemas.microsoft.com/office/drawing/2014/main" id="{AC3D4D63-D3D3-4780-961F-7F15DA29BD04}"/>
              </a:ext>
            </a:extLst>
          </p:cNvPr>
          <p:cNvGrpSpPr/>
          <p:nvPr/>
        </p:nvGrpSpPr>
        <p:grpSpPr>
          <a:xfrm>
            <a:off x="2036279" y="4223273"/>
            <a:ext cx="6174935" cy="748664"/>
            <a:chOff x="2272941" y="2870670"/>
            <a:chExt cx="4458789" cy="748938"/>
          </a:xfrm>
        </p:grpSpPr>
        <p:sp>
          <p:nvSpPr>
            <p:cNvPr id="18" name="圆角矩形 73">
              <a:extLst>
                <a:ext uri="{FF2B5EF4-FFF2-40B4-BE49-F238E27FC236}">
                  <a16:creationId xmlns:a16="http://schemas.microsoft.com/office/drawing/2014/main" id="{9FED2B8A-BFED-4049-8ECD-019BA097EC2B}"/>
                </a:ext>
              </a:extLst>
            </p:cNvPr>
            <p:cNvSpPr/>
            <p:nvPr/>
          </p:nvSpPr>
          <p:spPr>
            <a:xfrm>
              <a:off x="2368735" y="3044843"/>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标题 1">
              <a:extLst>
                <a:ext uri="{FF2B5EF4-FFF2-40B4-BE49-F238E27FC236}">
                  <a16:creationId xmlns:a16="http://schemas.microsoft.com/office/drawing/2014/main" id="{FF56E856-5B84-4926-8091-B13CFFFDC31F}"/>
                </a:ext>
              </a:extLst>
            </p:cNvPr>
            <p:cNvSpPr txBox="1"/>
            <p:nvPr/>
          </p:nvSpPr>
          <p:spPr>
            <a:xfrm>
              <a:off x="2838245" y="3116295"/>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数据导入</a:t>
              </a:r>
            </a:p>
          </p:txBody>
        </p:sp>
        <p:sp>
          <p:nvSpPr>
            <p:cNvPr id="20" name="椭圆形标注 75">
              <a:extLst>
                <a:ext uri="{FF2B5EF4-FFF2-40B4-BE49-F238E27FC236}">
                  <a16:creationId xmlns:a16="http://schemas.microsoft.com/office/drawing/2014/main" id="{DD3C5C55-B6D6-4FE9-98E4-855D97B7B8F3}"/>
                </a:ext>
              </a:extLst>
            </p:cNvPr>
            <p:cNvSpPr/>
            <p:nvPr/>
          </p:nvSpPr>
          <p:spPr>
            <a:xfrm>
              <a:off x="2272941" y="2870670"/>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02</a:t>
              </a:r>
              <a:endParaRPr lang="zh-CN" altLang="en-US" dirty="0">
                <a:solidFill>
                  <a:schemeClr val="bg1"/>
                </a:solidFill>
              </a:endParaRPr>
            </a:p>
          </p:txBody>
        </p:sp>
        <p:sp>
          <p:nvSpPr>
            <p:cNvPr id="21" name="任意多边形 76">
              <a:extLst>
                <a:ext uri="{FF2B5EF4-FFF2-40B4-BE49-F238E27FC236}">
                  <a16:creationId xmlns:a16="http://schemas.microsoft.com/office/drawing/2014/main" id="{6090C16C-7171-4A4F-A5D7-398F3B633345}"/>
                </a:ext>
              </a:extLst>
            </p:cNvPr>
            <p:cNvSpPr/>
            <p:nvPr/>
          </p:nvSpPr>
          <p:spPr>
            <a:xfrm>
              <a:off x="2458470" y="3532525"/>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a:extLst>
              <a:ext uri="{FF2B5EF4-FFF2-40B4-BE49-F238E27FC236}">
                <a16:creationId xmlns:a16="http://schemas.microsoft.com/office/drawing/2014/main" id="{EBCF6DA9-023C-4813-91AC-7CB4571C9E72}"/>
              </a:ext>
            </a:extLst>
          </p:cNvPr>
          <p:cNvGrpSpPr/>
          <p:nvPr/>
        </p:nvGrpSpPr>
        <p:grpSpPr>
          <a:xfrm>
            <a:off x="2036279" y="5211155"/>
            <a:ext cx="6174935" cy="748664"/>
            <a:chOff x="2272941" y="3947377"/>
            <a:chExt cx="4458789" cy="748938"/>
          </a:xfrm>
        </p:grpSpPr>
        <p:sp>
          <p:nvSpPr>
            <p:cNvPr id="14" name="圆角矩形 15">
              <a:extLst>
                <a:ext uri="{FF2B5EF4-FFF2-40B4-BE49-F238E27FC236}">
                  <a16:creationId xmlns:a16="http://schemas.microsoft.com/office/drawing/2014/main" id="{E3F22CAD-58BB-411C-9CD0-5C7BC6A18A4A}"/>
                </a:ext>
              </a:extLst>
            </p:cNvPr>
            <p:cNvSpPr/>
            <p:nvPr/>
          </p:nvSpPr>
          <p:spPr>
            <a:xfrm>
              <a:off x="2368735" y="4121550"/>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标题 1">
              <a:extLst>
                <a:ext uri="{FF2B5EF4-FFF2-40B4-BE49-F238E27FC236}">
                  <a16:creationId xmlns:a16="http://schemas.microsoft.com/office/drawing/2014/main" id="{D678CA9A-21D9-4EAB-B294-AAACB5A07E49}"/>
                </a:ext>
              </a:extLst>
            </p:cNvPr>
            <p:cNvSpPr txBox="1"/>
            <p:nvPr/>
          </p:nvSpPr>
          <p:spPr>
            <a:xfrm>
              <a:off x="2838245" y="4193002"/>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物联网传感设备自动信息采集</a:t>
              </a:r>
            </a:p>
          </p:txBody>
        </p:sp>
        <p:sp>
          <p:nvSpPr>
            <p:cNvPr id="16" name="椭圆形标注 17">
              <a:extLst>
                <a:ext uri="{FF2B5EF4-FFF2-40B4-BE49-F238E27FC236}">
                  <a16:creationId xmlns:a16="http://schemas.microsoft.com/office/drawing/2014/main" id="{D04B44D2-0B73-45CB-8321-5C8406CC709B}"/>
                </a:ext>
              </a:extLst>
            </p:cNvPr>
            <p:cNvSpPr/>
            <p:nvPr/>
          </p:nvSpPr>
          <p:spPr>
            <a:xfrm>
              <a:off x="2272941" y="3947377"/>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03</a:t>
              </a:r>
              <a:endParaRPr lang="zh-CN" altLang="en-US" dirty="0">
                <a:solidFill>
                  <a:schemeClr val="bg1"/>
                </a:solidFill>
              </a:endParaRPr>
            </a:p>
          </p:txBody>
        </p:sp>
        <p:sp>
          <p:nvSpPr>
            <p:cNvPr id="17" name="任意多边形 18">
              <a:extLst>
                <a:ext uri="{FF2B5EF4-FFF2-40B4-BE49-F238E27FC236}">
                  <a16:creationId xmlns:a16="http://schemas.microsoft.com/office/drawing/2014/main" id="{D8DC5297-C73C-4117-AFFF-93360D6CACA5}"/>
                </a:ext>
              </a:extLst>
            </p:cNvPr>
            <p:cNvSpPr/>
            <p:nvPr/>
          </p:nvSpPr>
          <p:spPr>
            <a:xfrm>
              <a:off x="2458470" y="4609232"/>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19393326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4.1.2 </a:t>
            </a:r>
            <a:r>
              <a:rPr lang="zh-CN" altLang="en-US" dirty="0"/>
              <a:t>导入</a:t>
            </a:r>
            <a:r>
              <a:rPr lang="en-US" altLang="zh-CN" dirty="0"/>
              <a:t>/</a:t>
            </a:r>
            <a:r>
              <a:rPr lang="zh-CN" altLang="en-US" dirty="0"/>
              <a:t>预处理</a:t>
            </a:r>
            <a:endParaRPr lang="en-US" dirty="0"/>
          </a:p>
        </p:txBody>
      </p:sp>
      <p:sp>
        <p:nvSpPr>
          <p:cNvPr id="16" name="矩形 15">
            <a:extLst>
              <a:ext uri="{FF2B5EF4-FFF2-40B4-BE49-F238E27FC236}">
                <a16:creationId xmlns:a16="http://schemas.microsoft.com/office/drawing/2014/main" id="{BC955A93-C296-4680-B3BC-D3E91F96BF99}"/>
              </a:ext>
            </a:extLst>
          </p:cNvPr>
          <p:cNvSpPr/>
          <p:nvPr/>
        </p:nvSpPr>
        <p:spPr>
          <a:xfrm>
            <a:off x="1435742" y="1836162"/>
            <a:ext cx="8797679" cy="160043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虽然采集端本身有很多数据库，但是如果要对这些海量数据进行有效的分析，还是应该将这些数据导入到一个集中的大型分布式数据库或者分布式存储集群当中，同时，在导入的基础上完成数据清洗和预处理工作。也有一些用户会在导入时使用来自Twitter的Storm来对数据进行流式计算，来满足部分业务的实时计算需求</a:t>
            </a:r>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zh-CN" sz="1400" dirty="0"/>
              <a:t>现实世界中数据大体上都是不完整、不一致的“脏”数据，无法直接进行数据挖掘，或挖掘结果差强人意，为了提高数据挖掘的质量，产生了数据预处理技术</a:t>
            </a:r>
            <a:endParaRPr lang="zh-CN" altLang="en-US" sz="1400" dirty="0"/>
          </a:p>
        </p:txBody>
      </p:sp>
      <p:graphicFrame>
        <p:nvGraphicFramePr>
          <p:cNvPr id="18" name="图示 17">
            <a:extLst>
              <a:ext uri="{FF2B5EF4-FFF2-40B4-BE49-F238E27FC236}">
                <a16:creationId xmlns:a16="http://schemas.microsoft.com/office/drawing/2014/main" id="{9DA7812F-C8F5-4910-A07F-7274DBB01DCE}"/>
              </a:ext>
            </a:extLst>
          </p:cNvPr>
          <p:cNvGraphicFramePr/>
          <p:nvPr>
            <p:extLst>
              <p:ext uri="{D42A27DB-BD31-4B8C-83A1-F6EECF244321}">
                <p14:modId xmlns:p14="http://schemas.microsoft.com/office/powerpoint/2010/main" val="1500856528"/>
              </p:ext>
            </p:extLst>
          </p:nvPr>
        </p:nvGraphicFramePr>
        <p:xfrm>
          <a:off x="1682278" y="3617409"/>
          <a:ext cx="8551143" cy="2139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a:extLst>
              <a:ext uri="{FF2B5EF4-FFF2-40B4-BE49-F238E27FC236}">
                <a16:creationId xmlns:a16="http://schemas.microsoft.com/office/drawing/2014/main" id="{B3802056-365E-4076-9F98-11CC5362A9CD}"/>
              </a:ext>
            </a:extLst>
          </p:cNvPr>
          <p:cNvSpPr/>
          <p:nvPr/>
        </p:nvSpPr>
        <p:spPr>
          <a:xfrm>
            <a:off x="3584801" y="3813436"/>
            <a:ext cx="6014920"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主要是达到数据格式标准化、异常数据清除、数据错误纠正、重复数据的清除等目标。</a:t>
            </a:r>
          </a:p>
        </p:txBody>
      </p:sp>
      <p:sp>
        <p:nvSpPr>
          <p:cNvPr id="20" name="矩形 19">
            <a:extLst>
              <a:ext uri="{FF2B5EF4-FFF2-40B4-BE49-F238E27FC236}">
                <a16:creationId xmlns:a16="http://schemas.microsoft.com/office/drawing/2014/main" id="{19AD0443-3294-4FE1-A710-1F87B50FDCED}"/>
              </a:ext>
            </a:extLst>
          </p:cNvPr>
          <p:cNvSpPr/>
          <p:nvPr/>
        </p:nvSpPr>
        <p:spPr>
          <a:xfrm>
            <a:off x="3580409" y="4348119"/>
            <a:ext cx="4572000" cy="27699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是将多个数据源中的数据结合起来并统一存储，建立数据仓库。</a:t>
            </a:r>
            <a:endParaRPr lang="zh-CN" altLang="en-US" sz="1200" dirty="0"/>
          </a:p>
        </p:txBody>
      </p:sp>
      <p:sp>
        <p:nvSpPr>
          <p:cNvPr id="21" name="矩形 20">
            <a:extLst>
              <a:ext uri="{FF2B5EF4-FFF2-40B4-BE49-F238E27FC236}">
                <a16:creationId xmlns:a16="http://schemas.microsoft.com/office/drawing/2014/main" id="{9DAD8ED6-3A53-43CE-B521-20CE6ADC75B2}"/>
              </a:ext>
            </a:extLst>
          </p:cNvPr>
          <p:cNvSpPr/>
          <p:nvPr/>
        </p:nvSpPr>
        <p:spPr>
          <a:xfrm>
            <a:off x="3589649" y="4884066"/>
            <a:ext cx="5840083"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过平滑聚集、数据概化、规范化等方式将数据转换成适用于数据挖掘的形式。</a:t>
            </a:r>
          </a:p>
        </p:txBody>
      </p:sp>
      <p:sp>
        <p:nvSpPr>
          <p:cNvPr id="22" name="矩形 21">
            <a:extLst>
              <a:ext uri="{FF2B5EF4-FFF2-40B4-BE49-F238E27FC236}">
                <a16:creationId xmlns:a16="http://schemas.microsoft.com/office/drawing/2014/main" id="{1E5315F4-944B-428B-A538-3BAFC9EA7E5A}"/>
              </a:ext>
            </a:extLst>
          </p:cNvPr>
          <p:cNvSpPr/>
          <p:nvPr/>
        </p:nvSpPr>
        <p:spPr>
          <a:xfrm>
            <a:off x="3589649" y="5426097"/>
            <a:ext cx="5732454"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寻找依赖于发现目标的数据的有用特征，缩减数据规模，最大限度地精简数据量。</a:t>
            </a:r>
          </a:p>
        </p:txBody>
      </p:sp>
    </p:spTree>
    <p:extLst>
      <p:ext uri="{BB962C8B-B14F-4D97-AF65-F5344CB8AC3E}">
        <p14:creationId xmlns:p14="http://schemas.microsoft.com/office/powerpoint/2010/main" val="39825829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4.1.3 </a:t>
            </a:r>
            <a:r>
              <a:rPr lang="zh-CN" altLang="en-US" dirty="0"/>
              <a:t>统计和分析</a:t>
            </a:r>
            <a:endParaRPr lang="en-US" dirty="0"/>
          </a:p>
        </p:txBody>
      </p:sp>
      <p:sp>
        <p:nvSpPr>
          <p:cNvPr id="11" name="矩形 10">
            <a:extLst>
              <a:ext uri="{FF2B5EF4-FFF2-40B4-BE49-F238E27FC236}">
                <a16:creationId xmlns:a16="http://schemas.microsoft.com/office/drawing/2014/main" id="{74FB7800-F523-4622-9CED-424090B967B5}"/>
              </a:ext>
            </a:extLst>
          </p:cNvPr>
          <p:cNvSpPr/>
          <p:nvPr/>
        </p:nvSpPr>
        <p:spPr>
          <a:xfrm>
            <a:off x="1633856" y="5006649"/>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2" name="矩形 11">
            <a:extLst>
              <a:ext uri="{FF2B5EF4-FFF2-40B4-BE49-F238E27FC236}">
                <a16:creationId xmlns:a16="http://schemas.microsoft.com/office/drawing/2014/main" id="{24BC3850-C4E2-4AE5-B04D-F158531A5CD8}"/>
              </a:ext>
            </a:extLst>
          </p:cNvPr>
          <p:cNvSpPr/>
          <p:nvPr/>
        </p:nvSpPr>
        <p:spPr>
          <a:xfrm>
            <a:off x="1633857" y="3355580"/>
            <a:ext cx="9149643" cy="70802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3" name="矩形 12">
            <a:extLst>
              <a:ext uri="{FF2B5EF4-FFF2-40B4-BE49-F238E27FC236}">
                <a16:creationId xmlns:a16="http://schemas.microsoft.com/office/drawing/2014/main" id="{6B3DBCC9-1C83-4F23-B811-63D0B4B2C6A6}"/>
              </a:ext>
            </a:extLst>
          </p:cNvPr>
          <p:cNvSpPr/>
          <p:nvPr/>
        </p:nvSpPr>
        <p:spPr>
          <a:xfrm>
            <a:off x="1633857" y="2036050"/>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4" name="矩形 13">
            <a:extLst>
              <a:ext uri="{FF2B5EF4-FFF2-40B4-BE49-F238E27FC236}">
                <a16:creationId xmlns:a16="http://schemas.microsoft.com/office/drawing/2014/main" id="{DF07A143-E0C4-4A71-9755-E6CD75E32A63}"/>
              </a:ext>
            </a:extLst>
          </p:cNvPr>
          <p:cNvSpPr/>
          <p:nvPr/>
        </p:nvSpPr>
        <p:spPr>
          <a:xfrm>
            <a:off x="1408500" y="2060741"/>
            <a:ext cx="9229500"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400" dirty="0">
                <a:solidFill>
                  <a:schemeClr val="tx1"/>
                </a:solidFill>
              </a:rPr>
              <a:t>统计与分析主要是利用分布式数据库，或分布式计算集群来对存储于其内的海量数据进行普通的分析和分类汇总，以满足大多数常见的分析需求，在这些方面可以使用R语言。</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R语言是用于统计分析、绘图的语言和操作环境，属于GNU系统的一个自由、免费、源代码开放的软件，它是一个用于统计计算和统计制图的优秀工具。</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R语言在国际和国内的发展差异非常大，国际上R语言已然是专业数据分析领域的标准，但在国内依旧任重而道远，这固然有数据学科地位的原因，国内很多人版权概念薄弱，以及学术领域相对闭塞也是原因。</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endParaRPr lang="en-US" altLang="zh-CN" sz="1400" dirty="0"/>
          </a:p>
          <a:p>
            <a:pPr marL="285750" indent="-285750">
              <a:buFont typeface="Wingdings" panose="05000000000000000000" pitchFamily="2" charset="2"/>
              <a:buChar char="n"/>
            </a:pPr>
            <a:r>
              <a:rPr lang="zh-CN" altLang="en-US" sz="1400" dirty="0"/>
              <a:t>R语言是一套完整的数据处理、计算和制图软件系统。R语言的思想是：它可以提供一些集成的统计工具，但更大量的是它提供各种数学计算、统计计算的函数，从而使使用者能灵活机动地进行数据分析，甚至创造出符合需要的新的统计计算方法。</a:t>
            </a:r>
            <a:endParaRPr lang="en-US" altLang="zh-CN" sz="1400" dirty="0"/>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在大数据的统计与分析过程中，主要面对的挑战是分析涉及的数据量太大，其对系统资源，特别是I/O会有极大的占用。</a:t>
            </a:r>
          </a:p>
        </p:txBody>
      </p:sp>
    </p:spTree>
    <p:extLst>
      <p:ext uri="{BB962C8B-B14F-4D97-AF65-F5344CB8AC3E}">
        <p14:creationId xmlns:p14="http://schemas.microsoft.com/office/powerpoint/2010/main" val="212649760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4.1.4 </a:t>
            </a:r>
            <a:r>
              <a:rPr lang="zh-CN" altLang="en-US" dirty="0"/>
              <a:t>大数据挖掘</a:t>
            </a:r>
            <a:endParaRPr lang="en-US" dirty="0"/>
          </a:p>
        </p:txBody>
      </p:sp>
      <p:grpSp>
        <p:nvGrpSpPr>
          <p:cNvPr id="10" name="组合 9">
            <a:extLst>
              <a:ext uri="{FF2B5EF4-FFF2-40B4-BE49-F238E27FC236}">
                <a16:creationId xmlns:a16="http://schemas.microsoft.com/office/drawing/2014/main" id="{D14A4455-58DE-46DD-B8AC-8B56E2277605}"/>
              </a:ext>
            </a:extLst>
          </p:cNvPr>
          <p:cNvGrpSpPr/>
          <p:nvPr/>
        </p:nvGrpSpPr>
        <p:grpSpPr>
          <a:xfrm>
            <a:off x="1982464" y="1876294"/>
            <a:ext cx="8461157" cy="891220"/>
            <a:chOff x="607500" y="1979753"/>
            <a:chExt cx="7630726" cy="789335"/>
          </a:xfrm>
        </p:grpSpPr>
        <p:sp>
          <p:nvSpPr>
            <p:cNvPr id="30" name="圆角矩形 38">
              <a:extLst>
                <a:ext uri="{FF2B5EF4-FFF2-40B4-BE49-F238E27FC236}">
                  <a16:creationId xmlns:a16="http://schemas.microsoft.com/office/drawing/2014/main" id="{C2777A3B-AEBD-45F2-B574-287FD5DE88C6}"/>
                </a:ext>
              </a:extLst>
            </p:cNvPr>
            <p:cNvSpPr/>
            <p:nvPr/>
          </p:nvSpPr>
          <p:spPr>
            <a:xfrm>
              <a:off x="884831" y="1979753"/>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31" name="圆角矩形 39">
              <a:extLst>
                <a:ext uri="{FF2B5EF4-FFF2-40B4-BE49-F238E27FC236}">
                  <a16:creationId xmlns:a16="http://schemas.microsoft.com/office/drawing/2014/main" id="{7850809D-BF05-422D-B055-B9CA072411CB}"/>
                </a:ext>
              </a:extLst>
            </p:cNvPr>
            <p:cNvSpPr/>
            <p:nvPr/>
          </p:nvSpPr>
          <p:spPr>
            <a:xfrm>
              <a:off x="607500" y="2022890"/>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分类</a:t>
              </a:r>
            </a:p>
          </p:txBody>
        </p:sp>
        <p:sp>
          <p:nvSpPr>
            <p:cNvPr id="32" name="圆角矩形 40">
              <a:extLst>
                <a:ext uri="{FF2B5EF4-FFF2-40B4-BE49-F238E27FC236}">
                  <a16:creationId xmlns:a16="http://schemas.microsoft.com/office/drawing/2014/main" id="{FAF010A2-130E-40B4-9661-EDE4E72B9B8C}"/>
                </a:ext>
              </a:extLst>
            </p:cNvPr>
            <p:cNvSpPr/>
            <p:nvPr/>
          </p:nvSpPr>
          <p:spPr>
            <a:xfrm>
              <a:off x="1423665" y="2445719"/>
              <a:ext cx="1138372" cy="2739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朴素贝叶斯算法</a:t>
              </a:r>
              <a:endParaRPr lang="zh-CN" altLang="en-US" sz="1100" b="1" dirty="0"/>
            </a:p>
          </p:txBody>
        </p:sp>
        <p:sp>
          <p:nvSpPr>
            <p:cNvPr id="33" name="矩形 32">
              <a:extLst>
                <a:ext uri="{FF2B5EF4-FFF2-40B4-BE49-F238E27FC236}">
                  <a16:creationId xmlns:a16="http://schemas.microsoft.com/office/drawing/2014/main" id="{EDC66D2F-6B54-4FEF-B5D1-4028EA7A24EC}"/>
                </a:ext>
              </a:extLst>
            </p:cNvPr>
            <p:cNvSpPr/>
            <p:nvPr/>
          </p:nvSpPr>
          <p:spPr>
            <a:xfrm>
              <a:off x="1520575" y="1984055"/>
              <a:ext cx="637661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mn-ea"/>
                </a:rPr>
                <a:t>一种重要的数据分析形式，根据重要数据类的特征向量值及其他约束条件，构造分类函数或分类模型，目的是根据数据集的特点把未知类别的样本映射到给定类别中</a:t>
              </a:r>
              <a:r>
                <a:rPr lang="zh-CN" altLang="zh-CN" sz="1200" dirty="0">
                  <a:latin typeface="+mn-ea"/>
                </a:rPr>
                <a:t>。</a:t>
              </a:r>
            </a:p>
          </p:txBody>
        </p:sp>
        <p:sp>
          <p:nvSpPr>
            <p:cNvPr id="34" name="圆角矩形 51">
              <a:extLst>
                <a:ext uri="{FF2B5EF4-FFF2-40B4-BE49-F238E27FC236}">
                  <a16:creationId xmlns:a16="http://schemas.microsoft.com/office/drawing/2014/main" id="{0877E267-414C-498A-A424-6797AAB1511C}"/>
                </a:ext>
              </a:extLst>
            </p:cNvPr>
            <p:cNvSpPr/>
            <p:nvPr/>
          </p:nvSpPr>
          <p:spPr>
            <a:xfrm>
              <a:off x="2697425" y="2460729"/>
              <a:ext cx="1361145" cy="273908"/>
            </a:xfrm>
            <a:prstGeom prst="round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支持向量机</a:t>
              </a:r>
              <a:r>
                <a:rPr lang="en-US" altLang="zh-CN" sz="1100" dirty="0"/>
                <a:t>SVM</a:t>
              </a:r>
              <a:r>
                <a:rPr lang="zh-CN" altLang="zh-CN" sz="1100" dirty="0"/>
                <a:t>算法</a:t>
              </a:r>
              <a:endParaRPr lang="zh-CN" altLang="en-US" sz="1100" b="1" dirty="0"/>
            </a:p>
          </p:txBody>
        </p:sp>
        <p:sp>
          <p:nvSpPr>
            <p:cNvPr id="35" name="圆角矩形 52">
              <a:extLst>
                <a:ext uri="{FF2B5EF4-FFF2-40B4-BE49-F238E27FC236}">
                  <a16:creationId xmlns:a16="http://schemas.microsoft.com/office/drawing/2014/main" id="{8EBC2D94-BA07-490D-AE10-419B76D3DA98}"/>
                </a:ext>
              </a:extLst>
            </p:cNvPr>
            <p:cNvSpPr/>
            <p:nvPr/>
          </p:nvSpPr>
          <p:spPr>
            <a:xfrm>
              <a:off x="4170119" y="2460729"/>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AdaBoost</a:t>
              </a:r>
              <a:r>
                <a:rPr lang="zh-CN" altLang="zh-CN" sz="1100" dirty="0"/>
                <a:t>算法</a:t>
              </a:r>
              <a:endParaRPr lang="zh-CN" altLang="en-US" sz="1100" b="1" dirty="0"/>
            </a:p>
          </p:txBody>
        </p:sp>
        <p:sp>
          <p:nvSpPr>
            <p:cNvPr id="36" name="圆角矩形 53">
              <a:extLst>
                <a:ext uri="{FF2B5EF4-FFF2-40B4-BE49-F238E27FC236}">
                  <a16:creationId xmlns:a16="http://schemas.microsoft.com/office/drawing/2014/main" id="{C264604A-EDB6-46E5-AC7A-D41EA29437F3}"/>
                </a:ext>
              </a:extLst>
            </p:cNvPr>
            <p:cNvSpPr/>
            <p:nvPr/>
          </p:nvSpPr>
          <p:spPr>
            <a:xfrm>
              <a:off x="5428280" y="2460729"/>
              <a:ext cx="1138372" cy="27390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C4.5</a:t>
              </a:r>
              <a:r>
                <a:rPr lang="zh-CN" altLang="zh-CN" sz="1100" dirty="0"/>
                <a:t>算法</a:t>
              </a:r>
              <a:endParaRPr lang="zh-CN" altLang="en-US" sz="1100" b="1" dirty="0"/>
            </a:p>
          </p:txBody>
        </p:sp>
        <p:sp>
          <p:nvSpPr>
            <p:cNvPr id="37" name="圆角矩形 54">
              <a:extLst>
                <a:ext uri="{FF2B5EF4-FFF2-40B4-BE49-F238E27FC236}">
                  <a16:creationId xmlns:a16="http://schemas.microsoft.com/office/drawing/2014/main" id="{8EB0FD3D-557F-4FD0-8973-3F8DD9068963}"/>
                </a:ext>
              </a:extLst>
            </p:cNvPr>
            <p:cNvSpPr/>
            <p:nvPr/>
          </p:nvSpPr>
          <p:spPr>
            <a:xfrm>
              <a:off x="6696362" y="2460729"/>
              <a:ext cx="1138372" cy="2739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CART</a:t>
              </a:r>
              <a:r>
                <a:rPr lang="zh-CN" altLang="zh-CN" sz="1100" dirty="0"/>
                <a:t>算法</a:t>
              </a:r>
              <a:endParaRPr lang="zh-CN" altLang="en-US" sz="1100" b="1" dirty="0"/>
            </a:p>
          </p:txBody>
        </p:sp>
      </p:grpSp>
      <p:grpSp>
        <p:nvGrpSpPr>
          <p:cNvPr id="11" name="组合 10">
            <a:extLst>
              <a:ext uri="{FF2B5EF4-FFF2-40B4-BE49-F238E27FC236}">
                <a16:creationId xmlns:a16="http://schemas.microsoft.com/office/drawing/2014/main" id="{10A5469A-D97B-4B6E-B051-BF16347E0F9A}"/>
              </a:ext>
            </a:extLst>
          </p:cNvPr>
          <p:cNvGrpSpPr/>
          <p:nvPr/>
        </p:nvGrpSpPr>
        <p:grpSpPr>
          <a:xfrm>
            <a:off x="1982466" y="2924384"/>
            <a:ext cx="8461157" cy="1021651"/>
            <a:chOff x="607500" y="2902780"/>
            <a:chExt cx="7630726" cy="789335"/>
          </a:xfrm>
        </p:grpSpPr>
        <p:sp>
          <p:nvSpPr>
            <p:cNvPr id="23" name="圆角矩形 63">
              <a:extLst>
                <a:ext uri="{FF2B5EF4-FFF2-40B4-BE49-F238E27FC236}">
                  <a16:creationId xmlns:a16="http://schemas.microsoft.com/office/drawing/2014/main" id="{8E1197BF-BF98-47A3-8CDE-FA5D22A0AB77}"/>
                </a:ext>
              </a:extLst>
            </p:cNvPr>
            <p:cNvSpPr/>
            <p:nvPr/>
          </p:nvSpPr>
          <p:spPr>
            <a:xfrm>
              <a:off x="884831" y="290278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24" name="圆角矩形 64">
              <a:extLst>
                <a:ext uri="{FF2B5EF4-FFF2-40B4-BE49-F238E27FC236}">
                  <a16:creationId xmlns:a16="http://schemas.microsoft.com/office/drawing/2014/main" id="{9168CBE7-BA05-41FF-B99F-6C9974DCD36D}"/>
                </a:ext>
              </a:extLst>
            </p:cNvPr>
            <p:cNvSpPr/>
            <p:nvPr/>
          </p:nvSpPr>
          <p:spPr>
            <a:xfrm>
              <a:off x="607500" y="2945917"/>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聚类</a:t>
              </a:r>
            </a:p>
          </p:txBody>
        </p:sp>
        <p:sp>
          <p:nvSpPr>
            <p:cNvPr id="25" name="圆角矩形 65">
              <a:extLst>
                <a:ext uri="{FF2B5EF4-FFF2-40B4-BE49-F238E27FC236}">
                  <a16:creationId xmlns:a16="http://schemas.microsoft.com/office/drawing/2014/main" id="{FF96FE4D-3E6A-4C99-8A06-B0D8F8BE76D2}"/>
                </a:ext>
              </a:extLst>
            </p:cNvPr>
            <p:cNvSpPr/>
            <p:nvPr/>
          </p:nvSpPr>
          <p:spPr>
            <a:xfrm>
              <a:off x="1423664" y="3368646"/>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BIRCH</a:t>
              </a:r>
              <a:r>
                <a:rPr lang="zh-CN" altLang="zh-CN" sz="1100" dirty="0"/>
                <a:t>算法</a:t>
              </a:r>
              <a:endParaRPr lang="zh-CN" altLang="en-US" sz="1100" b="1" dirty="0"/>
            </a:p>
          </p:txBody>
        </p:sp>
        <p:sp>
          <p:nvSpPr>
            <p:cNvPr id="26" name="矩形 25">
              <a:extLst>
                <a:ext uri="{FF2B5EF4-FFF2-40B4-BE49-F238E27FC236}">
                  <a16:creationId xmlns:a16="http://schemas.microsoft.com/office/drawing/2014/main" id="{25591409-B2A3-4F34-A645-3C96D9A99D32}"/>
                </a:ext>
              </a:extLst>
            </p:cNvPr>
            <p:cNvSpPr/>
            <p:nvPr/>
          </p:nvSpPr>
          <p:spPr>
            <a:xfrm>
              <a:off x="1472363" y="2950354"/>
              <a:ext cx="6376614" cy="4042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目的在于将数据集内具有相似特征属性的数据聚集在一起，同一个数据群中的数据特征要尽可能相似，不同的数据群中的数据特征要有明显的区别。</a:t>
              </a:r>
            </a:p>
          </p:txBody>
        </p:sp>
        <p:sp>
          <p:nvSpPr>
            <p:cNvPr id="27" name="圆角矩形 67">
              <a:extLst>
                <a:ext uri="{FF2B5EF4-FFF2-40B4-BE49-F238E27FC236}">
                  <a16:creationId xmlns:a16="http://schemas.microsoft.com/office/drawing/2014/main" id="{9C2F7D70-B0A8-45BC-ADE6-7259D0BCB2F3}"/>
                </a:ext>
              </a:extLst>
            </p:cNvPr>
            <p:cNvSpPr/>
            <p:nvPr/>
          </p:nvSpPr>
          <p:spPr>
            <a:xfrm>
              <a:off x="2697424" y="3383656"/>
              <a:ext cx="1361145" cy="2739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K-Means</a:t>
              </a:r>
              <a:r>
                <a:rPr lang="zh-CN" altLang="zh-CN" sz="1100" dirty="0"/>
                <a:t>算法</a:t>
              </a:r>
              <a:endParaRPr lang="zh-CN" altLang="en-US" sz="1100" b="1" dirty="0"/>
            </a:p>
          </p:txBody>
        </p:sp>
        <p:sp>
          <p:nvSpPr>
            <p:cNvPr id="28" name="圆角矩形 68">
              <a:extLst>
                <a:ext uri="{FF2B5EF4-FFF2-40B4-BE49-F238E27FC236}">
                  <a16:creationId xmlns:a16="http://schemas.microsoft.com/office/drawing/2014/main" id="{585F92CC-A7DD-4773-AE21-A0F953BAAE2D}"/>
                </a:ext>
              </a:extLst>
            </p:cNvPr>
            <p:cNvSpPr/>
            <p:nvPr/>
          </p:nvSpPr>
          <p:spPr>
            <a:xfrm>
              <a:off x="4170117" y="3383656"/>
              <a:ext cx="1827348" cy="27390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期望最大化算法（</a:t>
              </a:r>
              <a:r>
                <a:rPr lang="en-US" altLang="zh-CN" sz="1100" dirty="0"/>
                <a:t>EM</a:t>
              </a:r>
              <a:r>
                <a:rPr lang="zh-CN" altLang="zh-CN" sz="1100" dirty="0"/>
                <a:t>算法）</a:t>
              </a:r>
              <a:endParaRPr lang="zh-CN" altLang="en-US" sz="1100" b="1" dirty="0"/>
            </a:p>
          </p:txBody>
        </p:sp>
        <p:sp>
          <p:nvSpPr>
            <p:cNvPr id="29" name="圆角矩形 70">
              <a:extLst>
                <a:ext uri="{FF2B5EF4-FFF2-40B4-BE49-F238E27FC236}">
                  <a16:creationId xmlns:a16="http://schemas.microsoft.com/office/drawing/2014/main" id="{1E34BAB9-0300-4739-8F55-731BC9C5F788}"/>
                </a:ext>
              </a:extLst>
            </p:cNvPr>
            <p:cNvSpPr/>
            <p:nvPr/>
          </p:nvSpPr>
          <p:spPr>
            <a:xfrm>
              <a:off x="6118419" y="3369051"/>
              <a:ext cx="1138372" cy="27390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a:t>
              </a:r>
              <a:r>
                <a:rPr lang="zh-CN" altLang="zh-CN" sz="1100" dirty="0"/>
                <a:t>近邻算法</a:t>
              </a:r>
              <a:endParaRPr lang="zh-CN" altLang="en-US" sz="1100" b="1" dirty="0"/>
            </a:p>
          </p:txBody>
        </p:sp>
      </p:grpSp>
      <p:grpSp>
        <p:nvGrpSpPr>
          <p:cNvPr id="12" name="组合 11">
            <a:extLst>
              <a:ext uri="{FF2B5EF4-FFF2-40B4-BE49-F238E27FC236}">
                <a16:creationId xmlns:a16="http://schemas.microsoft.com/office/drawing/2014/main" id="{89F2867D-C2DD-42E6-AFF7-B92C9C69CC3A}"/>
              </a:ext>
            </a:extLst>
          </p:cNvPr>
          <p:cNvGrpSpPr/>
          <p:nvPr/>
        </p:nvGrpSpPr>
        <p:grpSpPr>
          <a:xfrm>
            <a:off x="1982466" y="4100267"/>
            <a:ext cx="8461156" cy="992517"/>
            <a:chOff x="607501" y="3877565"/>
            <a:chExt cx="7630725" cy="789335"/>
          </a:xfrm>
        </p:grpSpPr>
        <p:sp>
          <p:nvSpPr>
            <p:cNvPr id="18" name="圆角矩形 71">
              <a:extLst>
                <a:ext uri="{FF2B5EF4-FFF2-40B4-BE49-F238E27FC236}">
                  <a16:creationId xmlns:a16="http://schemas.microsoft.com/office/drawing/2014/main" id="{04EB391A-D6B7-4508-9B26-9EC85BB515DE}"/>
                </a:ext>
              </a:extLst>
            </p:cNvPr>
            <p:cNvSpPr/>
            <p:nvPr/>
          </p:nvSpPr>
          <p:spPr>
            <a:xfrm>
              <a:off x="884831" y="3877565"/>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9" name="圆角矩形 72">
              <a:extLst>
                <a:ext uri="{FF2B5EF4-FFF2-40B4-BE49-F238E27FC236}">
                  <a16:creationId xmlns:a16="http://schemas.microsoft.com/office/drawing/2014/main" id="{BB2C5D26-07E2-41AE-AADC-9FD6E0DF15DF}"/>
                </a:ext>
              </a:extLst>
            </p:cNvPr>
            <p:cNvSpPr/>
            <p:nvPr/>
          </p:nvSpPr>
          <p:spPr>
            <a:xfrm>
              <a:off x="607501" y="3920702"/>
              <a:ext cx="988386"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关联规则</a:t>
              </a:r>
            </a:p>
          </p:txBody>
        </p:sp>
        <p:sp>
          <p:nvSpPr>
            <p:cNvPr id="20" name="圆角矩形 73">
              <a:extLst>
                <a:ext uri="{FF2B5EF4-FFF2-40B4-BE49-F238E27FC236}">
                  <a16:creationId xmlns:a16="http://schemas.microsoft.com/office/drawing/2014/main" id="{D776595A-854A-4CBE-A7AF-2D8112FE6339}"/>
                </a:ext>
              </a:extLst>
            </p:cNvPr>
            <p:cNvSpPr/>
            <p:nvPr/>
          </p:nvSpPr>
          <p:spPr>
            <a:xfrm>
              <a:off x="1459532" y="4342240"/>
              <a:ext cx="1138372" cy="27390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Apriori</a:t>
              </a:r>
              <a:r>
                <a:rPr lang="zh-CN" altLang="zh-CN" sz="1100" dirty="0"/>
                <a:t>算法</a:t>
              </a:r>
              <a:endParaRPr lang="zh-CN" altLang="en-US" sz="1100" b="1" dirty="0"/>
            </a:p>
          </p:txBody>
        </p:sp>
        <p:sp>
          <p:nvSpPr>
            <p:cNvPr id="21" name="矩形 20">
              <a:extLst>
                <a:ext uri="{FF2B5EF4-FFF2-40B4-BE49-F238E27FC236}">
                  <a16:creationId xmlns:a16="http://schemas.microsoft.com/office/drawing/2014/main" id="{FAEA3B06-C2D1-4CE9-A299-647DEDC26E0E}"/>
                </a:ext>
              </a:extLst>
            </p:cNvPr>
            <p:cNvSpPr/>
            <p:nvPr/>
          </p:nvSpPr>
          <p:spPr>
            <a:xfrm>
              <a:off x="1642856" y="3913834"/>
              <a:ext cx="6376614" cy="3916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300" dirty="0"/>
                <a:t>索系统中的所有数据，找出所有能把一组事件或数据项与另一组事件或数据项联系起来的规则，以获得预先未知的和被隐藏的，不能通过数据库的逻辑操作或统计的方法得出的信息。</a:t>
              </a:r>
            </a:p>
          </p:txBody>
        </p:sp>
        <p:sp>
          <p:nvSpPr>
            <p:cNvPr id="22" name="圆角矩形 75">
              <a:extLst>
                <a:ext uri="{FF2B5EF4-FFF2-40B4-BE49-F238E27FC236}">
                  <a16:creationId xmlns:a16="http://schemas.microsoft.com/office/drawing/2014/main" id="{03C78FC8-76C9-477C-9AA4-181521C33424}"/>
                </a:ext>
              </a:extLst>
            </p:cNvPr>
            <p:cNvSpPr/>
            <p:nvPr/>
          </p:nvSpPr>
          <p:spPr>
            <a:xfrm>
              <a:off x="2697425" y="4342240"/>
              <a:ext cx="1361145" cy="27390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FP-Growth</a:t>
              </a:r>
              <a:r>
                <a:rPr lang="zh-CN" altLang="zh-CN" sz="1100" dirty="0"/>
                <a:t>算法</a:t>
              </a:r>
              <a:endParaRPr lang="zh-CN" altLang="en-US" sz="1100" b="1" dirty="0"/>
            </a:p>
          </p:txBody>
        </p:sp>
      </p:grpSp>
      <p:grpSp>
        <p:nvGrpSpPr>
          <p:cNvPr id="13" name="组合 12">
            <a:extLst>
              <a:ext uri="{FF2B5EF4-FFF2-40B4-BE49-F238E27FC236}">
                <a16:creationId xmlns:a16="http://schemas.microsoft.com/office/drawing/2014/main" id="{E0424F16-DFE1-45D6-9B98-BD6F35B9972C}"/>
              </a:ext>
            </a:extLst>
          </p:cNvPr>
          <p:cNvGrpSpPr/>
          <p:nvPr/>
        </p:nvGrpSpPr>
        <p:grpSpPr>
          <a:xfrm>
            <a:off x="1982464" y="5162404"/>
            <a:ext cx="8461157" cy="987042"/>
            <a:chOff x="607500" y="4826470"/>
            <a:chExt cx="7630726" cy="789335"/>
          </a:xfrm>
        </p:grpSpPr>
        <p:sp>
          <p:nvSpPr>
            <p:cNvPr id="14" name="圆角矩形 79">
              <a:extLst>
                <a:ext uri="{FF2B5EF4-FFF2-40B4-BE49-F238E27FC236}">
                  <a16:creationId xmlns:a16="http://schemas.microsoft.com/office/drawing/2014/main" id="{12D4CA54-76A0-4CD1-907A-7390ED537EAA}"/>
                </a:ext>
              </a:extLst>
            </p:cNvPr>
            <p:cNvSpPr/>
            <p:nvPr/>
          </p:nvSpPr>
          <p:spPr>
            <a:xfrm>
              <a:off x="884831" y="482647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5" name="圆角矩形 80">
              <a:extLst>
                <a:ext uri="{FF2B5EF4-FFF2-40B4-BE49-F238E27FC236}">
                  <a16:creationId xmlns:a16="http://schemas.microsoft.com/office/drawing/2014/main" id="{4E107AE2-0A65-4631-8915-1768B6BF3C46}"/>
                </a:ext>
              </a:extLst>
            </p:cNvPr>
            <p:cNvSpPr/>
            <p:nvPr/>
          </p:nvSpPr>
          <p:spPr>
            <a:xfrm>
              <a:off x="607500" y="4869607"/>
              <a:ext cx="988387"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预测模型</a:t>
              </a:r>
            </a:p>
          </p:txBody>
        </p:sp>
        <p:sp>
          <p:nvSpPr>
            <p:cNvPr id="16" name="圆角矩形 81">
              <a:extLst>
                <a:ext uri="{FF2B5EF4-FFF2-40B4-BE49-F238E27FC236}">
                  <a16:creationId xmlns:a16="http://schemas.microsoft.com/office/drawing/2014/main" id="{F229A4A7-029E-46E6-99EC-507930796FCE}"/>
                </a:ext>
              </a:extLst>
            </p:cNvPr>
            <p:cNvSpPr/>
            <p:nvPr/>
          </p:nvSpPr>
          <p:spPr>
            <a:xfrm>
              <a:off x="1423665" y="5312827"/>
              <a:ext cx="1856215" cy="27390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序贯模式挖掘</a:t>
              </a:r>
              <a:r>
                <a:rPr lang="en-US" altLang="zh-CN" sz="1100" dirty="0"/>
                <a:t>SPMGC</a:t>
              </a:r>
              <a:r>
                <a:rPr lang="zh-CN" altLang="zh-CN" sz="1100" dirty="0"/>
                <a:t>算法</a:t>
              </a:r>
              <a:endParaRPr lang="zh-CN" altLang="en-US" sz="1100" b="1" dirty="0"/>
            </a:p>
          </p:txBody>
        </p:sp>
        <p:sp>
          <p:nvSpPr>
            <p:cNvPr id="17" name="矩形 16">
              <a:extLst>
                <a:ext uri="{FF2B5EF4-FFF2-40B4-BE49-F238E27FC236}">
                  <a16:creationId xmlns:a16="http://schemas.microsoft.com/office/drawing/2014/main" id="{1A99C51C-F4C6-4895-886F-06E5897001EF}"/>
                </a:ext>
              </a:extLst>
            </p:cNvPr>
            <p:cNvSpPr/>
            <p:nvPr/>
          </p:nvSpPr>
          <p:spPr>
            <a:xfrm>
              <a:off x="1622935" y="4869609"/>
              <a:ext cx="6062976" cy="4184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一种统计或数据挖掘的方法，包括可以在结构化与非结构化数据中使用以确定未来结果的算法和技术，可为预测、优化、预报和模拟等许多业务系统所使用。</a:t>
              </a:r>
            </a:p>
          </p:txBody>
        </p:sp>
      </p:grpSp>
    </p:spTree>
    <p:extLst>
      <p:ext uri="{BB962C8B-B14F-4D97-AF65-F5344CB8AC3E}">
        <p14:creationId xmlns:p14="http://schemas.microsoft.com/office/powerpoint/2010/main" val="35494645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大数据挖掘工具</a:t>
            </a:r>
            <a:r>
              <a:rPr lang="en-US" altLang="zh-CN" dirty="0"/>
              <a:t>---Spark </a:t>
            </a:r>
            <a:r>
              <a:rPr lang="en-US" altLang="zh-CN" dirty="0" err="1"/>
              <a:t>MLlib</a:t>
            </a:r>
            <a:endParaRPr lang="en-US" dirty="0"/>
          </a:p>
        </p:txBody>
      </p:sp>
      <p:graphicFrame>
        <p:nvGraphicFramePr>
          <p:cNvPr id="10" name="表格 9">
            <a:extLst>
              <a:ext uri="{FF2B5EF4-FFF2-40B4-BE49-F238E27FC236}">
                <a16:creationId xmlns:a16="http://schemas.microsoft.com/office/drawing/2014/main" id="{96766F58-CC1A-4D1B-BED7-A3131AA62CBB}"/>
              </a:ext>
            </a:extLst>
          </p:cNvPr>
          <p:cNvGraphicFramePr>
            <a:graphicFrameLocks noGrp="1"/>
          </p:cNvGraphicFramePr>
          <p:nvPr>
            <p:extLst>
              <p:ext uri="{D42A27DB-BD31-4B8C-83A1-F6EECF244321}">
                <p14:modId xmlns:p14="http://schemas.microsoft.com/office/powerpoint/2010/main" val="2660281925"/>
              </p:ext>
            </p:extLst>
          </p:nvPr>
        </p:nvGraphicFramePr>
        <p:xfrm>
          <a:off x="1357162" y="3185584"/>
          <a:ext cx="7802011" cy="2921288"/>
        </p:xfrm>
        <a:graphic>
          <a:graphicData uri="http://schemas.openxmlformats.org/drawingml/2006/table">
            <a:tbl>
              <a:tblPr firstRow="1" firstCol="1" bandRow="1">
                <a:tableStyleId>{5C22544A-7EE6-4342-B048-85BDC9FD1C3A}</a:tableStyleId>
              </a:tblPr>
              <a:tblGrid>
                <a:gridCol w="1915181">
                  <a:extLst>
                    <a:ext uri="{9D8B030D-6E8A-4147-A177-3AD203B41FA5}">
                      <a16:colId xmlns:a16="http://schemas.microsoft.com/office/drawing/2014/main" val="20000"/>
                    </a:ext>
                  </a:extLst>
                </a:gridCol>
                <a:gridCol w="3058413">
                  <a:extLst>
                    <a:ext uri="{9D8B030D-6E8A-4147-A177-3AD203B41FA5}">
                      <a16:colId xmlns:a16="http://schemas.microsoft.com/office/drawing/2014/main" val="20001"/>
                    </a:ext>
                  </a:extLst>
                </a:gridCol>
                <a:gridCol w="2828417">
                  <a:extLst>
                    <a:ext uri="{9D8B030D-6E8A-4147-A177-3AD203B41FA5}">
                      <a16:colId xmlns:a16="http://schemas.microsoft.com/office/drawing/2014/main" val="20002"/>
                    </a:ext>
                  </a:extLst>
                </a:gridCol>
              </a:tblGrid>
              <a:tr h="323006">
                <a:tc>
                  <a:txBody>
                    <a:bodyPr/>
                    <a:lstStyle/>
                    <a:p>
                      <a:pPr indent="266700" algn="ctr">
                        <a:lnSpc>
                          <a:spcPts val="1200"/>
                        </a:lnSpc>
                        <a:spcAft>
                          <a:spcPts val="100"/>
                        </a:spcAft>
                        <a:tabLst>
                          <a:tab pos="2628265" algn="ctr"/>
                          <a:tab pos="5292725" algn="r"/>
                        </a:tabLst>
                      </a:pPr>
                      <a:r>
                        <a:rPr lang="en-US" sz="1000" kern="100" dirty="0">
                          <a:effectLst/>
                        </a:rPr>
                        <a:t> </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1100" kern="100" dirty="0">
                          <a:effectLst/>
                        </a:rPr>
                        <a:t>离散型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1100" kern="100" dirty="0">
                          <a:effectLst/>
                        </a:rPr>
                        <a:t>连续型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1299141">
                <a:tc>
                  <a:txBody>
                    <a:bodyPr/>
                    <a:lstStyle/>
                    <a:p>
                      <a:pPr indent="266700" algn="l">
                        <a:lnSpc>
                          <a:spcPts val="1200"/>
                        </a:lnSpc>
                        <a:spcAft>
                          <a:spcPts val="100"/>
                        </a:spcAft>
                        <a:tabLst>
                          <a:tab pos="2628265" algn="ctr"/>
                          <a:tab pos="5292725" algn="r"/>
                        </a:tabLst>
                      </a:pPr>
                      <a:r>
                        <a:rPr lang="zh-CN" sz="1400" kern="100" dirty="0">
                          <a:effectLst/>
                        </a:rPr>
                        <a:t>有监督机器学习</a:t>
                      </a:r>
                      <a:endParaRPr lang="zh-CN" sz="14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分类</a:t>
                      </a:r>
                    </a:p>
                    <a:p>
                      <a:pPr indent="266700" algn="ctr">
                        <a:lnSpc>
                          <a:spcPts val="1200"/>
                        </a:lnSpc>
                        <a:spcAft>
                          <a:spcPts val="100"/>
                        </a:spcAft>
                        <a:tabLst>
                          <a:tab pos="2628265" algn="ctr"/>
                          <a:tab pos="5292725" algn="r"/>
                        </a:tabLst>
                      </a:pPr>
                      <a:r>
                        <a:rPr lang="zh-CN" sz="1000" kern="100" dirty="0">
                          <a:effectLst/>
                        </a:rPr>
                        <a:t>逻辑回归</a:t>
                      </a:r>
                    </a:p>
                    <a:p>
                      <a:pPr indent="266700" algn="ctr">
                        <a:lnSpc>
                          <a:spcPts val="1200"/>
                        </a:lnSpc>
                        <a:spcAft>
                          <a:spcPts val="100"/>
                        </a:spcAft>
                        <a:tabLst>
                          <a:tab pos="2628265" algn="ctr"/>
                          <a:tab pos="5292725" algn="r"/>
                        </a:tabLst>
                      </a:pPr>
                      <a:r>
                        <a:rPr lang="zh-CN" sz="1000" kern="100" dirty="0">
                          <a:effectLst/>
                        </a:rPr>
                        <a:t>支持向量机</a:t>
                      </a:r>
                      <a:r>
                        <a:rPr lang="en-US" sz="1000" kern="100" dirty="0">
                          <a:effectLst/>
                        </a:rPr>
                        <a:t>(SVM)</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朴素贝叶斯</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回归</a:t>
                      </a:r>
                    </a:p>
                    <a:p>
                      <a:pPr indent="266700" algn="ctr">
                        <a:lnSpc>
                          <a:spcPts val="1200"/>
                        </a:lnSpc>
                        <a:spcAft>
                          <a:spcPts val="100"/>
                        </a:spcAft>
                        <a:tabLst>
                          <a:tab pos="2628265" algn="ctr"/>
                          <a:tab pos="5292725" algn="r"/>
                        </a:tabLst>
                      </a:pPr>
                      <a:r>
                        <a:rPr lang="zh-CN" sz="1000" kern="100" dirty="0">
                          <a:effectLst/>
                        </a:rPr>
                        <a:t>线性回归</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 </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保序回归</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1299141">
                <a:tc>
                  <a:txBody>
                    <a:bodyPr/>
                    <a:lstStyle/>
                    <a:p>
                      <a:pPr indent="266700" algn="l">
                        <a:lnSpc>
                          <a:spcPts val="1200"/>
                        </a:lnSpc>
                        <a:spcAft>
                          <a:spcPts val="100"/>
                        </a:spcAft>
                        <a:tabLst>
                          <a:tab pos="2628265" algn="ctr"/>
                          <a:tab pos="5292725" algn="r"/>
                        </a:tabLst>
                      </a:pPr>
                      <a:r>
                        <a:rPr lang="en-US" altLang="zh-CN" sz="1000" kern="100" dirty="0">
                          <a:effectLst/>
                        </a:rPr>
                        <a:t> </a:t>
                      </a:r>
                      <a:r>
                        <a:rPr lang="zh-CN" sz="1400" kern="100" dirty="0">
                          <a:effectLst/>
                        </a:rPr>
                        <a:t>无监督机器学习</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聚类</a:t>
                      </a:r>
                    </a:p>
                    <a:p>
                      <a:pPr indent="266700" algn="ctr">
                        <a:lnSpc>
                          <a:spcPts val="1200"/>
                        </a:lnSpc>
                        <a:spcAft>
                          <a:spcPts val="100"/>
                        </a:spcAft>
                        <a:tabLst>
                          <a:tab pos="2628265" algn="ctr"/>
                          <a:tab pos="5292725" algn="r"/>
                        </a:tabLst>
                      </a:pP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高斯混合</a:t>
                      </a:r>
                    </a:p>
                    <a:p>
                      <a:pPr indent="266700" algn="ctr">
                        <a:lnSpc>
                          <a:spcPts val="1200"/>
                        </a:lnSpc>
                        <a:spcAft>
                          <a:spcPts val="100"/>
                        </a:spcAft>
                        <a:tabLst>
                          <a:tab pos="2628265" algn="ctr"/>
                          <a:tab pos="5292725" algn="r"/>
                        </a:tabLst>
                      </a:pPr>
                      <a:r>
                        <a:rPr lang="zh-CN" sz="1000" kern="100" dirty="0">
                          <a:effectLst/>
                        </a:rPr>
                        <a:t>快速迭代聚类</a:t>
                      </a:r>
                      <a:r>
                        <a:rPr lang="en-US" sz="1000" kern="100" dirty="0">
                          <a:effectLst/>
                        </a:rPr>
                        <a:t>(PIC)</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隐含狄利克雷分布</a:t>
                      </a:r>
                      <a:r>
                        <a:rPr lang="en-US" sz="1000" kern="100" dirty="0">
                          <a:effectLst/>
                        </a:rPr>
                        <a:t>(LDA)</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二分</a:t>
                      </a: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流</a:t>
                      </a:r>
                      <a:r>
                        <a:rPr lang="en-US" sz="1000" kern="100" dirty="0">
                          <a:effectLst/>
                        </a:rPr>
                        <a:t>k-means</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协同过滤、降维</a:t>
                      </a:r>
                    </a:p>
                    <a:p>
                      <a:pPr indent="266700" algn="ctr">
                        <a:lnSpc>
                          <a:spcPts val="1200"/>
                        </a:lnSpc>
                        <a:spcAft>
                          <a:spcPts val="100"/>
                        </a:spcAft>
                        <a:tabLst>
                          <a:tab pos="2628265" algn="ctr"/>
                          <a:tab pos="5292725" algn="r"/>
                        </a:tabLst>
                      </a:pPr>
                      <a:r>
                        <a:rPr lang="zh-CN" sz="1000" kern="100" dirty="0">
                          <a:effectLst/>
                        </a:rPr>
                        <a:t>交替最小二乘</a:t>
                      </a:r>
                      <a:r>
                        <a:rPr lang="en-US" sz="1000" kern="100" dirty="0">
                          <a:effectLst/>
                        </a:rPr>
                        <a:t>(ALS)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奇异值分解</a:t>
                      </a:r>
                      <a:r>
                        <a:rPr lang="en-US" sz="1000" kern="100" dirty="0">
                          <a:effectLst/>
                        </a:rPr>
                        <a:t>(SVD)</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主成分分析</a:t>
                      </a:r>
                      <a:r>
                        <a:rPr lang="en-US" sz="1000" kern="100" dirty="0">
                          <a:effectLst/>
                        </a:rPr>
                        <a:t>(PCA)   </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sp>
        <p:nvSpPr>
          <p:cNvPr id="14" name="TextBox 34">
            <a:extLst>
              <a:ext uri="{FF2B5EF4-FFF2-40B4-BE49-F238E27FC236}">
                <a16:creationId xmlns:a16="http://schemas.microsoft.com/office/drawing/2014/main" id="{68B702CC-64E7-4EB7-BA87-BF56C217F83E}"/>
              </a:ext>
            </a:extLst>
          </p:cNvPr>
          <p:cNvSpPr txBox="1"/>
          <p:nvPr/>
        </p:nvSpPr>
        <p:spPr>
          <a:xfrm>
            <a:off x="1174783" y="1999149"/>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chemeClr val="tx1">
                    <a:lumMod val="75000"/>
                    <a:lumOff val="25000"/>
                  </a:schemeClr>
                </a:solidFill>
              </a:rPr>
              <a:t>运行在</a:t>
            </a:r>
            <a:r>
              <a:rPr lang="en-US" altLang="zh-CN" sz="1400" dirty="0">
                <a:solidFill>
                  <a:schemeClr val="tx1">
                    <a:lumMod val="75000"/>
                    <a:lumOff val="25000"/>
                  </a:schemeClr>
                </a:solidFill>
              </a:rPr>
              <a:t>Spark</a:t>
            </a:r>
            <a:r>
              <a:rPr lang="zh-CN" altLang="en-US" sz="1400" dirty="0">
                <a:solidFill>
                  <a:schemeClr val="tx1">
                    <a:lumMod val="75000"/>
                    <a:lumOff val="25000"/>
                  </a:schemeClr>
                </a:solidFill>
              </a:rPr>
              <a:t>平台上</a:t>
            </a:r>
            <a:r>
              <a:rPr lang="zh-CN" altLang="zh-CN" sz="1400" dirty="0">
                <a:solidFill>
                  <a:schemeClr val="tx1">
                    <a:lumMod val="75000"/>
                    <a:lumOff val="25000"/>
                  </a:schemeClr>
                </a:solidFill>
              </a:rPr>
              <a:t>专为在集群上并行运行而设计</a:t>
            </a:r>
            <a:endParaRPr lang="zh-CN" altLang="en-US" sz="1400" dirty="0">
              <a:solidFill>
                <a:schemeClr val="tx1">
                  <a:lumMod val="75000"/>
                  <a:lumOff val="25000"/>
                </a:schemeClr>
              </a:solidFill>
            </a:endParaRPr>
          </a:p>
        </p:txBody>
      </p:sp>
      <p:sp>
        <p:nvSpPr>
          <p:cNvPr id="15" name="TextBox 35">
            <a:extLst>
              <a:ext uri="{FF2B5EF4-FFF2-40B4-BE49-F238E27FC236}">
                <a16:creationId xmlns:a16="http://schemas.microsoft.com/office/drawing/2014/main" id="{3DB5C0AA-A08D-45B5-A78B-8B639C7BC51E}"/>
              </a:ext>
            </a:extLst>
          </p:cNvPr>
          <p:cNvSpPr txBox="1"/>
          <p:nvPr/>
        </p:nvSpPr>
        <p:spPr>
          <a:xfrm>
            <a:off x="1174783" y="2437845"/>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zh-CN" sz="1400" dirty="0">
                <a:solidFill>
                  <a:schemeClr val="tx1">
                    <a:lumMod val="75000"/>
                    <a:lumOff val="25000"/>
                  </a:schemeClr>
                </a:solidFill>
              </a:rPr>
              <a:t>内存中更快地实现多次迭代</a:t>
            </a:r>
            <a:r>
              <a:rPr lang="zh-CN" altLang="en-US" sz="1400" dirty="0">
                <a:solidFill>
                  <a:schemeClr val="tx1">
                    <a:lumMod val="75000"/>
                    <a:lumOff val="25000"/>
                  </a:schemeClr>
                </a:solidFill>
              </a:rPr>
              <a:t>，</a:t>
            </a:r>
            <a:r>
              <a:rPr lang="zh-CN" altLang="zh-CN" sz="1400" dirty="0">
                <a:solidFill>
                  <a:schemeClr val="tx1">
                    <a:lumMod val="75000"/>
                    <a:lumOff val="25000"/>
                  </a:schemeClr>
                </a:solidFill>
              </a:rPr>
              <a:t>适用于大规模数据集</a:t>
            </a:r>
            <a:endParaRPr lang="zh-CN" altLang="en-US" sz="1400" dirty="0">
              <a:solidFill>
                <a:schemeClr val="tx1">
                  <a:lumMod val="75000"/>
                  <a:lumOff val="25000"/>
                </a:schemeClr>
              </a:solidFill>
            </a:endParaRPr>
          </a:p>
        </p:txBody>
      </p:sp>
      <p:pic>
        <p:nvPicPr>
          <p:cNvPr id="17" name="图片 16">
            <a:extLst>
              <a:ext uri="{FF2B5EF4-FFF2-40B4-BE49-F238E27FC236}">
                <a16:creationId xmlns:a16="http://schemas.microsoft.com/office/drawing/2014/main" id="{760940C9-F4BC-473E-9F15-7F0B5183219A}"/>
              </a:ext>
            </a:extLst>
          </p:cNvPr>
          <p:cNvPicPr>
            <a:picLocks noChangeAspect="1"/>
          </p:cNvPicPr>
          <p:nvPr/>
        </p:nvPicPr>
        <p:blipFill>
          <a:blip r:embed="rId3"/>
          <a:stretch>
            <a:fillRect/>
          </a:stretch>
        </p:blipFill>
        <p:spPr>
          <a:xfrm>
            <a:off x="6558046" y="1333013"/>
            <a:ext cx="2524125" cy="1809750"/>
          </a:xfrm>
          <a:prstGeom prst="rect">
            <a:avLst/>
          </a:prstGeom>
        </p:spPr>
      </p:pic>
    </p:spTree>
    <p:extLst>
      <p:ext uri="{BB962C8B-B14F-4D97-AF65-F5344CB8AC3E}">
        <p14:creationId xmlns:p14="http://schemas.microsoft.com/office/powerpoint/2010/main" val="210057858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28" name="TextBox 14">
            <a:extLst>
              <a:ext uri="{FF2B5EF4-FFF2-40B4-BE49-F238E27FC236}">
                <a16:creationId xmlns:a16="http://schemas.microsoft.com/office/drawing/2014/main" id="{14A1B49B-3418-44D7-B786-3CB8B52AC9E4}"/>
              </a:ext>
            </a:extLst>
          </p:cNvPr>
          <p:cNvSpPr txBox="1"/>
          <p:nvPr/>
        </p:nvSpPr>
        <p:spPr>
          <a:xfrm>
            <a:off x="6978318" y="2505670"/>
            <a:ext cx="3929700" cy="1846659"/>
          </a:xfrm>
          <a:prstGeom prst="rect">
            <a:avLst/>
          </a:prstGeom>
          <a:noFill/>
        </p:spPr>
        <p:txBody>
          <a:bodyPr wrap="square" rtlCol="0">
            <a:spAutoFit/>
          </a:bodyPr>
          <a:lstStyle/>
          <a:p>
            <a:r>
              <a:rPr lang="en-US" altLang="zh-CN" sz="1600" dirty="0"/>
              <a:t>[1.5,10.5]</a:t>
            </a:r>
            <a:endParaRPr lang="zh-CN" altLang="zh-CN" sz="1600" dirty="0"/>
          </a:p>
          <a:p>
            <a:r>
              <a:rPr lang="en-US" altLang="zh-CN" sz="1600" dirty="0"/>
              <a:t>[10.5,1.5]</a:t>
            </a:r>
            <a:endParaRPr lang="zh-CN" altLang="zh-CN" sz="1600" dirty="0"/>
          </a:p>
          <a:p>
            <a:r>
              <a:rPr lang="en-US" altLang="zh-CN" sz="1600" dirty="0"/>
              <a:t>[10.5,10.5]</a:t>
            </a:r>
            <a:endParaRPr lang="zh-CN" altLang="zh-CN" sz="1600" dirty="0"/>
          </a:p>
          <a:p>
            <a:r>
              <a:rPr lang="en-US" altLang="zh-CN" sz="1600" dirty="0"/>
              <a:t>2</a:t>
            </a:r>
            <a:endParaRPr lang="zh-CN" altLang="zh-CN" sz="1600" dirty="0"/>
          </a:p>
          <a:p>
            <a:r>
              <a:rPr lang="en-US" altLang="zh-CN" sz="1600" dirty="0"/>
              <a:t>Within Set Sum of Squared Errors = 6.000000000000057</a:t>
            </a:r>
            <a:endParaRPr lang="zh-CN" altLang="zh-CN" sz="1600" dirty="0"/>
          </a:p>
          <a:p>
            <a:endParaRPr lang="zh-CN" altLang="en-US" dirty="0"/>
          </a:p>
        </p:txBody>
      </p:sp>
      <p:sp>
        <p:nvSpPr>
          <p:cNvPr id="30" name="TextBox 16">
            <a:extLst>
              <a:ext uri="{FF2B5EF4-FFF2-40B4-BE49-F238E27FC236}">
                <a16:creationId xmlns:a16="http://schemas.microsoft.com/office/drawing/2014/main" id="{1D550E55-0C33-40FF-9D6A-F3EC20D2079D}"/>
              </a:ext>
            </a:extLst>
          </p:cNvPr>
          <p:cNvSpPr txBox="1"/>
          <p:nvPr/>
        </p:nvSpPr>
        <p:spPr>
          <a:xfrm>
            <a:off x="6978318" y="1505986"/>
            <a:ext cx="317702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31" name="文本框 40">
            <a:extLst>
              <a:ext uri="{FF2B5EF4-FFF2-40B4-BE49-F238E27FC236}">
                <a16:creationId xmlns:a16="http://schemas.microsoft.com/office/drawing/2014/main" id="{D77D54F5-4507-46C9-9FF4-9379E0BBD969}"/>
              </a:ext>
            </a:extLst>
          </p:cNvPr>
          <p:cNvSpPr txBox="1"/>
          <p:nvPr/>
        </p:nvSpPr>
        <p:spPr>
          <a:xfrm>
            <a:off x="499173" y="952917"/>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4.2.1 </a:t>
            </a:r>
            <a:r>
              <a:rPr lang="zh-CN" altLang="en-US" sz="1600" b="1" dirty="0">
                <a:solidFill>
                  <a:schemeClr val="tx2"/>
                </a:solidFill>
              </a:rPr>
              <a:t>聚类算法</a:t>
            </a:r>
            <a:endParaRPr lang="en-US" altLang="zh-CN" sz="1600" b="1" dirty="0">
              <a:solidFill>
                <a:schemeClr val="tx2"/>
              </a:solidFill>
            </a:endParaRPr>
          </a:p>
        </p:txBody>
      </p:sp>
      <p:sp>
        <p:nvSpPr>
          <p:cNvPr id="33" name="TextBox 13">
            <a:extLst>
              <a:ext uri="{FF2B5EF4-FFF2-40B4-BE49-F238E27FC236}">
                <a16:creationId xmlns:a16="http://schemas.microsoft.com/office/drawing/2014/main" id="{020C8FA9-46E4-4ADB-B209-5FB0D64F8969}"/>
              </a:ext>
            </a:extLst>
          </p:cNvPr>
          <p:cNvSpPr txBox="1"/>
          <p:nvPr/>
        </p:nvSpPr>
        <p:spPr>
          <a:xfrm>
            <a:off x="939667" y="1986436"/>
            <a:ext cx="4686300" cy="4308872"/>
          </a:xfrm>
          <a:prstGeom prst="rect">
            <a:avLst/>
          </a:prstGeom>
          <a:noFill/>
          <a:ln>
            <a:noFill/>
            <a:prstDash val="dash"/>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import </a:t>
            </a:r>
            <a:r>
              <a:rPr lang="en-US" altLang="zh-CN" sz="1200" dirty="0" err="1">
                <a:latin typeface="Times New Roman" panose="02020603050405020304" pitchFamily="18" charset="0"/>
                <a:cs typeface="Times New Roman" panose="02020603050405020304" pitchFamily="18" charset="0"/>
              </a:rPr>
              <a:t>org.apache.spark.mllib.clustering</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KMeans</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KMeansModel</a:t>
            </a:r>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import </a:t>
            </a:r>
            <a:r>
              <a:rPr lang="en-US" altLang="zh-CN" sz="1200" dirty="0" err="1">
                <a:latin typeface="Times New Roman" panose="02020603050405020304" pitchFamily="18" charset="0"/>
                <a:cs typeface="Times New Roman" panose="02020603050405020304" pitchFamily="18" charset="0"/>
              </a:rPr>
              <a:t>org.apache.spark.mllib.linalg.Vectors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Load and parse the data</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val</a:t>
            </a:r>
            <a:r>
              <a:rPr lang="en-US" altLang="zh-CN" sz="1200" dirty="0">
                <a:latin typeface="Times New Roman" panose="02020603050405020304" pitchFamily="18" charset="0"/>
                <a:cs typeface="Times New Roman" panose="02020603050405020304" pitchFamily="18" charset="0"/>
              </a:rPr>
              <a:t> data = </a:t>
            </a:r>
            <a:r>
              <a:rPr lang="en-US" altLang="zh-CN" sz="1200" dirty="0" err="1">
                <a:latin typeface="Times New Roman" panose="02020603050405020304" pitchFamily="18" charset="0"/>
                <a:cs typeface="Times New Roman" panose="02020603050405020304" pitchFamily="18" charset="0"/>
              </a:rPr>
              <a:t>sc.textFile</a:t>
            </a:r>
            <a:r>
              <a:rPr lang="en-US" altLang="zh-CN" sz="1200" dirty="0">
                <a:latin typeface="Times New Roman" panose="02020603050405020304" pitchFamily="18" charset="0"/>
                <a:cs typeface="Times New Roman" panose="02020603050405020304" pitchFamily="18" charset="0"/>
              </a:rPr>
              <a:t>("data/</a:t>
            </a:r>
            <a:r>
              <a:rPr lang="en-US" altLang="zh-CN" sz="1200" dirty="0" err="1">
                <a:latin typeface="Times New Roman" panose="02020603050405020304" pitchFamily="18" charset="0"/>
                <a:cs typeface="Times New Roman" panose="02020603050405020304" pitchFamily="18" charset="0"/>
              </a:rPr>
              <a:t>mllib</a:t>
            </a:r>
            <a:r>
              <a:rPr lang="en-US" altLang="zh-CN" sz="1200" dirty="0">
                <a:latin typeface="Times New Roman" panose="02020603050405020304" pitchFamily="18" charset="0"/>
                <a:cs typeface="Times New Roman" panose="02020603050405020304" pitchFamily="18" charset="0"/>
              </a:rPr>
              <a:t>/points.txt")</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val</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parsedData</a:t>
            </a:r>
            <a:r>
              <a:rPr lang="en-US" altLang="zh-CN" sz="1200" dirty="0">
                <a:latin typeface="Times New Roman" panose="02020603050405020304" pitchFamily="18" charset="0"/>
                <a:cs typeface="Times New Roman" panose="02020603050405020304" pitchFamily="18" charset="0"/>
              </a:rPr>
              <a:t> = </a:t>
            </a:r>
            <a:r>
              <a:rPr lang="en-US" altLang="zh-CN" sz="1200" dirty="0" err="1">
                <a:latin typeface="Times New Roman" panose="02020603050405020304" pitchFamily="18" charset="0"/>
                <a:cs typeface="Times New Roman" panose="02020603050405020304" pitchFamily="18" charset="0"/>
              </a:rPr>
              <a:t>data.map</a:t>
            </a:r>
            <a:r>
              <a:rPr lang="en-US" altLang="zh-CN" sz="1200" dirty="0">
                <a:latin typeface="Times New Roman" panose="02020603050405020304" pitchFamily="18" charset="0"/>
                <a:cs typeface="Times New Roman" panose="02020603050405020304" pitchFamily="18" charset="0"/>
              </a:rPr>
              <a:t>(s =&gt; </a:t>
            </a:r>
            <a:r>
              <a:rPr lang="en-US" altLang="zh-CN" sz="1200" dirty="0" err="1">
                <a:latin typeface="Times New Roman" panose="02020603050405020304" pitchFamily="18" charset="0"/>
                <a:cs typeface="Times New Roman" panose="02020603050405020304" pitchFamily="18" charset="0"/>
              </a:rPr>
              <a:t>Vectors.dense</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s.split</a:t>
            </a:r>
            <a:r>
              <a:rPr lang="en-US" altLang="zh-CN" sz="1200" dirty="0">
                <a:latin typeface="Times New Roman" panose="02020603050405020304" pitchFamily="18" charset="0"/>
                <a:cs typeface="Times New Roman" panose="02020603050405020304" pitchFamily="18" charset="0"/>
              </a:rPr>
              <a:t>("\\s+").map(_.</a:t>
            </a:r>
            <a:r>
              <a:rPr lang="en-US" altLang="zh-CN" sz="1200" dirty="0" err="1">
                <a:latin typeface="Times New Roman" panose="02020603050405020304" pitchFamily="18" charset="0"/>
                <a:cs typeface="Times New Roman" panose="02020603050405020304" pitchFamily="18" charset="0"/>
              </a:rPr>
              <a:t>toDouble</a:t>
            </a:r>
            <a:r>
              <a:rPr lang="en-US" altLang="zh-CN" sz="1200" dirty="0">
                <a:latin typeface="Times New Roman" panose="02020603050405020304" pitchFamily="18" charset="0"/>
                <a:cs typeface="Times New Roman" panose="02020603050405020304" pitchFamily="18" charset="0"/>
              </a:rPr>
              <a:t>))).cache()</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Cluster the data into three classes using </a:t>
            </a:r>
            <a:r>
              <a:rPr lang="en-US" altLang="zh-CN" sz="1200" dirty="0" err="1">
                <a:latin typeface="Times New Roman" panose="02020603050405020304" pitchFamily="18" charset="0"/>
                <a:cs typeface="Times New Roman" panose="02020603050405020304" pitchFamily="18" charset="0"/>
              </a:rPr>
              <a:t>KMeans</a:t>
            </a:r>
            <a:endParaRPr lang="zh-CN" altLang="zh-CN" sz="1200" dirty="0">
              <a:latin typeface="Times New Roman" panose="02020603050405020304" pitchFamily="18" charset="0"/>
              <a:cs typeface="Times New Roman" panose="02020603050405020304" pitchFamily="18" charset="0"/>
            </a:endParaRPr>
          </a:p>
          <a:p>
            <a:r>
              <a:rPr lang="zh-CN" altLang="zh-CN" sz="1200" dirty="0">
                <a:latin typeface="Times New Roman" panose="02020603050405020304" pitchFamily="18" charset="0"/>
                <a:cs typeface="Times New Roman" panose="02020603050405020304" pitchFamily="18" charset="0"/>
              </a:rPr>
              <a:t>val k = 3</a:t>
            </a:r>
          </a:p>
          <a:p>
            <a:r>
              <a:rPr lang="zh-CN" altLang="zh-CN" sz="1200" dirty="0">
                <a:latin typeface="Times New Roman" panose="02020603050405020304" pitchFamily="18" charset="0"/>
                <a:cs typeface="Times New Roman" panose="02020603050405020304" pitchFamily="18" charset="0"/>
              </a:rPr>
              <a:t>val numIterations = 20</a:t>
            </a:r>
          </a:p>
          <a:p>
            <a:r>
              <a:rPr lang="zh-CN" altLang="zh-CN" sz="1200" dirty="0">
                <a:latin typeface="Times New Roman" panose="02020603050405020304" pitchFamily="18" charset="0"/>
                <a:cs typeface="Times New Roman" panose="02020603050405020304" pitchFamily="18" charset="0"/>
              </a:rPr>
              <a:t>val clusters = KMeans.train(parsedData, k, numIterations)</a:t>
            </a:r>
          </a:p>
          <a:p>
            <a:r>
              <a:rPr lang="zh-CN"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for(c &lt;- </a:t>
            </a:r>
            <a:r>
              <a:rPr lang="en-US" altLang="zh-CN" sz="1200" dirty="0" err="1">
                <a:latin typeface="Times New Roman" panose="02020603050405020304" pitchFamily="18" charset="0"/>
                <a:cs typeface="Times New Roman" panose="02020603050405020304" pitchFamily="18" charset="0"/>
              </a:rPr>
              <a:t>clusters.clusterCenters</a:t>
            </a:r>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println</a:t>
            </a:r>
            <a:r>
              <a:rPr lang="en-US" altLang="zh-CN" sz="1200" dirty="0">
                <a:latin typeface="Times New Roman" panose="02020603050405020304" pitchFamily="18" charset="0"/>
                <a:cs typeface="Times New Roman" panose="02020603050405020304" pitchFamily="18" charset="0"/>
              </a:rPr>
              <a:t>(c)</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clusters.predict</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Vectors.dense</a:t>
            </a:r>
            <a:r>
              <a:rPr lang="en-US" altLang="zh-CN" sz="1200" dirty="0">
                <a:latin typeface="Times New Roman" panose="02020603050405020304" pitchFamily="18" charset="0"/>
                <a:cs typeface="Times New Roman" panose="02020603050405020304" pitchFamily="18" charset="0"/>
              </a:rPr>
              <a:t>(10,10))</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Evaluate clustering by computing Within Set Sum of Squared Errors</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val</a:t>
            </a:r>
            <a:r>
              <a:rPr lang="en-US" altLang="zh-CN" sz="1200" dirty="0">
                <a:latin typeface="Times New Roman" panose="02020603050405020304" pitchFamily="18" charset="0"/>
                <a:cs typeface="Times New Roman" panose="02020603050405020304" pitchFamily="18" charset="0"/>
              </a:rPr>
              <a:t> WSSSE = </a:t>
            </a:r>
            <a:r>
              <a:rPr lang="en-US" altLang="zh-CN" sz="1200" dirty="0" err="1">
                <a:latin typeface="Times New Roman" panose="02020603050405020304" pitchFamily="18" charset="0"/>
                <a:cs typeface="Times New Roman" panose="02020603050405020304" pitchFamily="18" charset="0"/>
              </a:rPr>
              <a:t>clusters.computeCost</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parsedData</a:t>
            </a:r>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err="1">
                <a:latin typeface="Times New Roman" panose="02020603050405020304" pitchFamily="18" charset="0"/>
                <a:cs typeface="Times New Roman" panose="02020603050405020304" pitchFamily="18" charset="0"/>
              </a:rPr>
              <a:t>println</a:t>
            </a:r>
            <a:r>
              <a:rPr lang="en-US" altLang="zh-CN" sz="1200" dirty="0">
                <a:latin typeface="Times New Roman" panose="02020603050405020304" pitchFamily="18" charset="0"/>
                <a:cs typeface="Times New Roman" panose="02020603050405020304" pitchFamily="18" charset="0"/>
              </a:rPr>
              <a:t>("Within Set Sum of Squared Errors = " + WSSSE)</a:t>
            </a:r>
            <a:endParaRPr lang="zh-CN" altLang="zh-CN" sz="1200" dirty="0">
              <a:latin typeface="Times New Roman" panose="02020603050405020304" pitchFamily="18" charset="0"/>
              <a:cs typeface="Times New Roman" panose="02020603050405020304" pitchFamily="18" charset="0"/>
            </a:endParaRPr>
          </a:p>
          <a:p>
            <a:endParaRPr lang="zh-CN" altLang="en-US" sz="1000" dirty="0"/>
          </a:p>
        </p:txBody>
      </p:sp>
      <p:cxnSp>
        <p:nvCxnSpPr>
          <p:cNvPr id="35" name="直接连接符 34">
            <a:extLst>
              <a:ext uri="{FF2B5EF4-FFF2-40B4-BE49-F238E27FC236}">
                <a16:creationId xmlns:a16="http://schemas.microsoft.com/office/drawing/2014/main" id="{CFC7A92C-570C-499C-B4E4-7E50B678B37A}"/>
              </a:ext>
            </a:extLst>
          </p:cNvPr>
          <p:cNvCxnSpPr/>
          <p:nvPr/>
        </p:nvCxnSpPr>
        <p:spPr>
          <a:xfrm>
            <a:off x="6076750" y="1589573"/>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16">
            <a:extLst>
              <a:ext uri="{FF2B5EF4-FFF2-40B4-BE49-F238E27FC236}">
                <a16:creationId xmlns:a16="http://schemas.microsoft.com/office/drawing/2014/main" id="{D6EF87C0-B0A9-4518-B4A2-340FA426989A}"/>
              </a:ext>
            </a:extLst>
          </p:cNvPr>
          <p:cNvSpPr txBox="1"/>
          <p:nvPr/>
        </p:nvSpPr>
        <p:spPr>
          <a:xfrm>
            <a:off x="1482293" y="1505986"/>
            <a:ext cx="3177026"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a:t>
            </a:r>
            <a:r>
              <a:rPr lang="en-US" altLang="zh-CN" sz="1800" b="1" dirty="0">
                <a:solidFill>
                  <a:schemeClr val="bg1"/>
                </a:solidFill>
              </a:rPr>
              <a:t>Scale </a:t>
            </a:r>
            <a:r>
              <a:rPr lang="zh-CN" altLang="en-US" sz="1800" b="1" dirty="0">
                <a:solidFill>
                  <a:schemeClr val="bg1"/>
                </a:solidFill>
              </a:rPr>
              <a:t>代码</a:t>
            </a:r>
          </a:p>
        </p:txBody>
      </p:sp>
    </p:spTree>
    <p:extLst>
      <p:ext uri="{BB962C8B-B14F-4D97-AF65-F5344CB8AC3E}">
        <p14:creationId xmlns:p14="http://schemas.microsoft.com/office/powerpoint/2010/main" val="273750565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4" name="矩形 3">
            <a:extLst>
              <a:ext uri="{FF2B5EF4-FFF2-40B4-BE49-F238E27FC236}">
                <a16:creationId xmlns:a16="http://schemas.microsoft.com/office/drawing/2014/main" id="{74FE47E1-AE73-43CE-B938-C15F38E3B30B}"/>
              </a:ext>
            </a:extLst>
          </p:cNvPr>
          <p:cNvSpPr/>
          <p:nvPr/>
        </p:nvSpPr>
        <p:spPr>
          <a:xfrm>
            <a:off x="1016129" y="1639822"/>
            <a:ext cx="8397414" cy="730072"/>
          </a:xfrm>
          <a:prstGeom prst="rect">
            <a:avLst/>
          </a:prstGeom>
          <a:noFill/>
        </p:spPr>
        <p:txBody>
          <a:bodyPr wrap="square">
            <a:spAutoFit/>
          </a:bodyPr>
          <a:lstStyle/>
          <a:p>
            <a:pPr>
              <a:lnSpc>
                <a:spcPts val="2600"/>
              </a:lnSpc>
            </a:pPr>
            <a:r>
              <a:rPr lang="zh-CN" altLang="zh-CN" sz="1600" dirty="0">
                <a:latin typeface="仿宋" panose="02010609060101010101" pitchFamily="49" charset="-122"/>
                <a:ea typeface="仿宋" panose="02010609060101010101" pitchFamily="49" charset="-122"/>
              </a:rPr>
              <a:t>回归算法和分类算法都是有监督的学习，分类算法预测的结果是离散的类别，而回归算法预测的结果是连续的数值</a:t>
            </a:r>
            <a:endParaRPr lang="zh-CN" altLang="en-US" sz="1600" dirty="0">
              <a:latin typeface="仿宋" panose="02010609060101010101" pitchFamily="49" charset="-122"/>
              <a:ea typeface="仿宋" panose="02010609060101010101" pitchFamily="49" charset="-122"/>
            </a:endParaRPr>
          </a:p>
        </p:txBody>
      </p:sp>
      <p:sp>
        <p:nvSpPr>
          <p:cNvPr id="5" name="TextBox 10">
            <a:extLst>
              <a:ext uri="{FF2B5EF4-FFF2-40B4-BE49-F238E27FC236}">
                <a16:creationId xmlns:a16="http://schemas.microsoft.com/office/drawing/2014/main" id="{599E8033-CD57-466A-A495-16CD7B7E816F}"/>
              </a:ext>
            </a:extLst>
          </p:cNvPr>
          <p:cNvSpPr txBox="1"/>
          <p:nvPr/>
        </p:nvSpPr>
        <p:spPr>
          <a:xfrm>
            <a:off x="1130656" y="2659438"/>
            <a:ext cx="8168360" cy="1077218"/>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线性回归</a:t>
            </a:r>
            <a:r>
              <a:rPr lang="en-US" altLang="zh-CN"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最常用的算法之一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使用输入值的线性组合来预测输出值</a:t>
            </a: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类</a:t>
            </a:r>
            <a:r>
              <a:rPr lang="en-US" altLang="zh-CN" sz="1600" dirty="0" err="1">
                <a:latin typeface="仿宋" panose="02010609060101010101" pitchFamily="49" charset="-122"/>
                <a:ea typeface="仿宋" panose="02010609060101010101" pitchFamily="49" charset="-122"/>
              </a:rPr>
              <a:t>LinearRegressionWithSGD</a:t>
            </a:r>
            <a:r>
              <a:rPr lang="en-US" altLang="zh-CN" sz="1600" dirty="0">
                <a:latin typeface="仿宋" panose="02010609060101010101" pitchFamily="49" charset="-122"/>
                <a:ea typeface="仿宋" panose="02010609060101010101" pitchFamily="49" charset="-122"/>
              </a:rPr>
              <a:t>——</a:t>
            </a:r>
            <a:r>
              <a:rPr lang="en-US" altLang="zh-CN" sz="1600" dirty="0" err="1">
                <a:latin typeface="仿宋" panose="02010609060101010101" pitchFamily="49" charset="-122"/>
                <a:ea typeface="仿宋" panose="02010609060101010101" pitchFamily="49" charset="-122"/>
              </a:rPr>
              <a:t>MLlib</a:t>
            </a:r>
            <a:r>
              <a:rPr lang="zh-CN" altLang="zh-CN" sz="1600" dirty="0">
                <a:latin typeface="仿宋" panose="02010609060101010101" pitchFamily="49" charset="-122"/>
                <a:ea typeface="仿宋" panose="02010609060101010101" pitchFamily="49" charset="-122"/>
              </a:rPr>
              <a:t>实现线性回归算法的常用类之一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基于随机梯度下降实现线性回归</a:t>
            </a:r>
            <a:endParaRPr lang="zh-CN" altLang="en-US" sz="1600" dirty="0">
              <a:latin typeface="仿宋" panose="02010609060101010101" pitchFamily="49" charset="-122"/>
              <a:ea typeface="仿宋" panose="02010609060101010101" pitchFamily="49" charset="-122"/>
            </a:endParaRPr>
          </a:p>
        </p:txBody>
      </p:sp>
      <p:sp>
        <p:nvSpPr>
          <p:cNvPr id="11" name="右箭头 27">
            <a:extLst>
              <a:ext uri="{FF2B5EF4-FFF2-40B4-BE49-F238E27FC236}">
                <a16:creationId xmlns:a16="http://schemas.microsoft.com/office/drawing/2014/main" id="{36636DBD-812F-4574-844A-1BFB0CB702B3}"/>
              </a:ext>
            </a:extLst>
          </p:cNvPr>
          <p:cNvSpPr/>
          <p:nvPr/>
        </p:nvSpPr>
        <p:spPr>
          <a:xfrm>
            <a:off x="4461385" y="481327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40">
            <a:extLst>
              <a:ext uri="{FF2B5EF4-FFF2-40B4-BE49-F238E27FC236}">
                <a16:creationId xmlns:a16="http://schemas.microsoft.com/office/drawing/2014/main" id="{33C8A189-5198-4D35-9992-7B140E5A45DD}"/>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4.2.2 </a:t>
            </a:r>
            <a:r>
              <a:rPr lang="zh-CN" altLang="en-US" sz="1600" b="1" dirty="0">
                <a:solidFill>
                  <a:schemeClr val="tx2"/>
                </a:solidFill>
              </a:rPr>
              <a:t>回归算法</a:t>
            </a:r>
            <a:endParaRPr lang="en-US" altLang="zh-CN" sz="1600" b="1" dirty="0">
              <a:solidFill>
                <a:schemeClr val="tx2"/>
              </a:solidFill>
            </a:endParaRPr>
          </a:p>
        </p:txBody>
      </p:sp>
      <p:sp>
        <p:nvSpPr>
          <p:cNvPr id="18" name="TextBox 16">
            <a:extLst>
              <a:ext uri="{FF2B5EF4-FFF2-40B4-BE49-F238E27FC236}">
                <a16:creationId xmlns:a16="http://schemas.microsoft.com/office/drawing/2014/main" id="{15C6CD38-D31C-4862-B155-8341C5F5C669}"/>
              </a:ext>
            </a:extLst>
          </p:cNvPr>
          <p:cNvSpPr txBox="1"/>
          <p:nvPr/>
        </p:nvSpPr>
        <p:spPr>
          <a:xfrm>
            <a:off x="6660684" y="3886526"/>
            <a:ext cx="268544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19" name="TextBox 16">
            <a:extLst>
              <a:ext uri="{FF2B5EF4-FFF2-40B4-BE49-F238E27FC236}">
                <a16:creationId xmlns:a16="http://schemas.microsoft.com/office/drawing/2014/main" id="{DAC936DB-CEC7-4F8F-8876-8902B64232DA}"/>
              </a:ext>
            </a:extLst>
          </p:cNvPr>
          <p:cNvSpPr txBox="1"/>
          <p:nvPr/>
        </p:nvSpPr>
        <p:spPr>
          <a:xfrm>
            <a:off x="1463039" y="3886526"/>
            <a:ext cx="2598821"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入 数 据</a:t>
            </a:r>
          </a:p>
        </p:txBody>
      </p:sp>
      <p:pic>
        <p:nvPicPr>
          <p:cNvPr id="32" name="图片 15">
            <a:extLst>
              <a:ext uri="{FF2B5EF4-FFF2-40B4-BE49-F238E27FC236}">
                <a16:creationId xmlns:a16="http://schemas.microsoft.com/office/drawing/2014/main" id="{E2201C1C-C8FD-4D64-A5B1-9BBFFC331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135" y="4379205"/>
            <a:ext cx="1970628"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9">
            <a:extLst>
              <a:ext uri="{FF2B5EF4-FFF2-40B4-BE49-F238E27FC236}">
                <a16:creationId xmlns:a16="http://schemas.microsoft.com/office/drawing/2014/main" id="{05FDE939-0DAB-4289-A24D-92837FE61009}"/>
              </a:ext>
            </a:extLst>
          </p:cNvPr>
          <p:cNvSpPr txBox="1"/>
          <p:nvPr/>
        </p:nvSpPr>
        <p:spPr>
          <a:xfrm>
            <a:off x="6660685" y="4661212"/>
            <a:ext cx="2887576" cy="1661993"/>
          </a:xfrm>
          <a:prstGeom prst="rect">
            <a:avLst/>
          </a:prstGeom>
          <a:noFill/>
        </p:spPr>
        <p:txBody>
          <a:bodyPr wrap="square" rtlCol="0">
            <a:spAutoFit/>
          </a:bodyPr>
          <a:lstStyle/>
          <a:p>
            <a:r>
              <a:rPr lang="en-US" altLang="zh-CN" sz="1200" dirty="0"/>
              <a:t>weights: [0.5000000000539042,0.1999999999989402], intercept:0.0</a:t>
            </a:r>
          </a:p>
          <a:p>
            <a:endParaRPr lang="zh-CN" altLang="zh-CN" sz="1200" dirty="0"/>
          </a:p>
          <a:p>
            <a:endParaRPr lang="en-US" altLang="zh-CN" sz="1200" dirty="0"/>
          </a:p>
          <a:p>
            <a:r>
              <a:rPr lang="en-US" altLang="zh-CN" sz="1200" dirty="0"/>
              <a:t>training Mean Squared Error = 9.576567731363342E-20</a:t>
            </a:r>
            <a:endParaRPr lang="zh-CN" altLang="zh-CN" sz="1200" dirty="0"/>
          </a:p>
          <a:p>
            <a:endParaRPr lang="zh-CN" altLang="en-US" dirty="0"/>
          </a:p>
        </p:txBody>
      </p:sp>
      <p:sp>
        <p:nvSpPr>
          <p:cNvPr id="34" name="矩形 33">
            <a:extLst>
              <a:ext uri="{FF2B5EF4-FFF2-40B4-BE49-F238E27FC236}">
                <a16:creationId xmlns:a16="http://schemas.microsoft.com/office/drawing/2014/main" id="{5024E3D1-373B-4E5E-AA4D-A04B83C5F21F}"/>
              </a:ext>
            </a:extLst>
          </p:cNvPr>
          <p:cNvSpPr/>
          <p:nvPr/>
        </p:nvSpPr>
        <p:spPr>
          <a:xfrm>
            <a:off x="4555254" y="5245874"/>
            <a:ext cx="1521570" cy="307777"/>
          </a:xfrm>
          <a:prstGeom prst="rect">
            <a:avLst/>
          </a:prstGeom>
        </p:spPr>
        <p:txBody>
          <a:bodyPr wrap="none">
            <a:spAutoFit/>
          </a:bodyPr>
          <a:lstStyle/>
          <a:p>
            <a:r>
              <a:rPr lang="en-US" altLang="zh-CN" sz="1400" dirty="0"/>
              <a:t>y=0.5*x1+0.2*x2</a:t>
            </a:r>
            <a:endParaRPr lang="zh-CN" altLang="en-US" sz="1400" dirty="0"/>
          </a:p>
        </p:txBody>
      </p:sp>
      <p:sp>
        <p:nvSpPr>
          <p:cNvPr id="35" name="TextBox 25">
            <a:extLst>
              <a:ext uri="{FF2B5EF4-FFF2-40B4-BE49-F238E27FC236}">
                <a16:creationId xmlns:a16="http://schemas.microsoft.com/office/drawing/2014/main" id="{B6C172BF-91AF-4B84-A88C-E769E52E7B9D}"/>
              </a:ext>
            </a:extLst>
          </p:cNvPr>
          <p:cNvSpPr txBox="1"/>
          <p:nvPr/>
        </p:nvSpPr>
        <p:spPr>
          <a:xfrm>
            <a:off x="4814509" y="4456068"/>
            <a:ext cx="952500"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输入函数</a:t>
            </a:r>
          </a:p>
        </p:txBody>
      </p:sp>
    </p:spTree>
    <p:extLst>
      <p:ext uri="{BB962C8B-B14F-4D97-AF65-F5344CB8AC3E}">
        <p14:creationId xmlns:p14="http://schemas.microsoft.com/office/powerpoint/2010/main" val="158176344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cxnSp>
        <p:nvCxnSpPr>
          <p:cNvPr id="7" name="直接箭头连接符 6">
            <a:extLst>
              <a:ext uri="{FF2B5EF4-FFF2-40B4-BE49-F238E27FC236}">
                <a16:creationId xmlns:a16="http://schemas.microsoft.com/office/drawing/2014/main" id="{A040D45B-8DD1-491F-A126-8676CEBEEF04}"/>
              </a:ext>
            </a:extLst>
          </p:cNvPr>
          <p:cNvCxnSpPr>
            <a:cxnSpLocks/>
          </p:cNvCxnSpPr>
          <p:nvPr/>
        </p:nvCxnSpPr>
        <p:spPr>
          <a:xfrm>
            <a:off x="4994086" y="744419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18">
            <a:extLst>
              <a:ext uri="{FF2B5EF4-FFF2-40B4-BE49-F238E27FC236}">
                <a16:creationId xmlns:a16="http://schemas.microsoft.com/office/drawing/2014/main" id="{E2C7EADA-AB05-4F7E-B8A3-269E873A9C28}"/>
              </a:ext>
            </a:extLst>
          </p:cNvPr>
          <p:cNvSpPr txBox="1"/>
          <p:nvPr/>
        </p:nvSpPr>
        <p:spPr>
          <a:xfrm>
            <a:off x="4222561" y="7838767"/>
            <a:ext cx="1562100" cy="369332"/>
          </a:xfrm>
          <a:prstGeom prst="rect">
            <a:avLst/>
          </a:prstGeom>
          <a:noFill/>
        </p:spPr>
        <p:txBody>
          <a:bodyPr wrap="square" rtlCol="0">
            <a:spAutoFit/>
          </a:bodyPr>
          <a:lstStyle/>
          <a:p>
            <a:r>
              <a:rPr lang="zh-CN" altLang="zh-CN">
                <a:solidFill>
                  <a:schemeClr val="tx1">
                    <a:lumMod val="75000"/>
                    <a:lumOff val="25000"/>
                  </a:schemeClr>
                </a:solidFill>
              </a:rPr>
              <a:t>解析每行数据</a:t>
            </a:r>
            <a:endParaRPr lang="zh-CN" altLang="en-US">
              <a:solidFill>
                <a:schemeClr val="tx1">
                  <a:lumMod val="75000"/>
                  <a:lumOff val="25000"/>
                </a:schemeClr>
              </a:solidFill>
            </a:endParaRPr>
          </a:p>
        </p:txBody>
      </p:sp>
      <p:cxnSp>
        <p:nvCxnSpPr>
          <p:cNvPr id="9" name="直接箭头连接符 8">
            <a:extLst>
              <a:ext uri="{FF2B5EF4-FFF2-40B4-BE49-F238E27FC236}">
                <a16:creationId xmlns:a16="http://schemas.microsoft.com/office/drawing/2014/main" id="{7AEC229E-C7EB-4900-91D0-7F337242A62C}"/>
              </a:ext>
            </a:extLst>
          </p:cNvPr>
          <p:cNvCxnSpPr>
            <a:cxnSpLocks/>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D0046C0-4406-4709-B8C4-0A27D21AC6AA}"/>
              </a:ext>
            </a:extLst>
          </p:cNvPr>
          <p:cNvCxnSpPr>
            <a:cxnSpLocks/>
          </p:cNvCxnSpPr>
          <p:nvPr/>
        </p:nvCxnSpPr>
        <p:spPr>
          <a:xfrm>
            <a:off x="4994086" y="8208099"/>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27">
            <a:extLst>
              <a:ext uri="{FF2B5EF4-FFF2-40B4-BE49-F238E27FC236}">
                <a16:creationId xmlns:a16="http://schemas.microsoft.com/office/drawing/2014/main" id="{B2717DE6-AD9B-439D-8AE3-813E6C230457}"/>
              </a:ext>
            </a:extLst>
          </p:cNvPr>
          <p:cNvSpPr txBox="1"/>
          <p:nvPr/>
        </p:nvSpPr>
        <p:spPr>
          <a:xfrm>
            <a:off x="4442724" y="8543617"/>
            <a:ext cx="1562100" cy="369332"/>
          </a:xfrm>
          <a:prstGeom prst="rect">
            <a:avLst/>
          </a:prstGeom>
          <a:noFill/>
        </p:spPr>
        <p:txBody>
          <a:bodyPr wrap="square" rtlCol="0">
            <a:spAutoFit/>
          </a:bodyPr>
          <a:lstStyle/>
          <a:p>
            <a:r>
              <a:rPr lang="zh-CN" altLang="en-US">
                <a:solidFill>
                  <a:schemeClr val="tx1">
                    <a:lumMod val="75000"/>
                    <a:lumOff val="25000"/>
                  </a:schemeClr>
                </a:solidFill>
              </a:rPr>
              <a:t>训练模型</a:t>
            </a:r>
          </a:p>
        </p:txBody>
      </p:sp>
      <p:sp>
        <p:nvSpPr>
          <p:cNvPr id="12" name="TextBox 28">
            <a:extLst>
              <a:ext uri="{FF2B5EF4-FFF2-40B4-BE49-F238E27FC236}">
                <a16:creationId xmlns:a16="http://schemas.microsoft.com/office/drawing/2014/main" id="{6FC23699-4282-4CE6-96C1-538D0D91F47C}"/>
              </a:ext>
            </a:extLst>
          </p:cNvPr>
          <p:cNvSpPr txBox="1"/>
          <p:nvPr/>
        </p:nvSpPr>
        <p:spPr>
          <a:xfrm>
            <a:off x="4433199" y="9177863"/>
            <a:ext cx="1351462" cy="369332"/>
          </a:xfrm>
          <a:prstGeom prst="rect">
            <a:avLst/>
          </a:prstGeom>
          <a:noFill/>
        </p:spPr>
        <p:txBody>
          <a:bodyPr wrap="square" rtlCol="0">
            <a:spAutoFit/>
          </a:bodyPr>
          <a:lstStyle/>
          <a:p>
            <a:r>
              <a:rPr lang="zh-CN" altLang="en-US">
                <a:solidFill>
                  <a:schemeClr val="tx1">
                    <a:lumMod val="75000"/>
                    <a:lumOff val="25000"/>
                  </a:schemeClr>
                </a:solidFill>
              </a:rPr>
              <a:t>预测分类</a:t>
            </a:r>
          </a:p>
        </p:txBody>
      </p:sp>
      <p:cxnSp>
        <p:nvCxnSpPr>
          <p:cNvPr id="13" name="直接箭头连接符 12">
            <a:extLst>
              <a:ext uri="{FF2B5EF4-FFF2-40B4-BE49-F238E27FC236}">
                <a16:creationId xmlns:a16="http://schemas.microsoft.com/office/drawing/2014/main" id="{3341A568-1D3A-468E-A743-E052D84AD145}"/>
              </a:ext>
            </a:extLst>
          </p:cNvPr>
          <p:cNvCxnSpPr>
            <a:cxnSpLocks/>
          </p:cNvCxnSpPr>
          <p:nvPr/>
        </p:nvCxnSpPr>
        <p:spPr>
          <a:xfrm>
            <a:off x="4994086" y="889580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235F9BE-C398-4A4E-9E93-97EEABD5135B}"/>
              </a:ext>
            </a:extLst>
          </p:cNvPr>
          <p:cNvCxnSpPr>
            <a:cxnSpLocks/>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a:extLst>
              <a:ext uri="{FF2B5EF4-FFF2-40B4-BE49-F238E27FC236}">
                <a16:creationId xmlns:a16="http://schemas.microsoft.com/office/drawing/2014/main" id="{844C3159-62C9-449E-8777-C793A73E7ACA}"/>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4.2.3 </a:t>
            </a:r>
            <a:r>
              <a:rPr lang="zh-CN" altLang="en-US" sz="1600" b="1" dirty="0">
                <a:solidFill>
                  <a:schemeClr val="tx2"/>
                </a:solidFill>
              </a:rPr>
              <a:t>分类算法</a:t>
            </a:r>
            <a:endParaRPr lang="en-US" altLang="zh-CN" sz="1600" b="1" dirty="0">
              <a:solidFill>
                <a:schemeClr val="tx2"/>
              </a:solidFill>
            </a:endParaRPr>
          </a:p>
        </p:txBody>
      </p:sp>
      <p:graphicFrame>
        <p:nvGraphicFramePr>
          <p:cNvPr id="34" name="表格 33">
            <a:extLst>
              <a:ext uri="{FF2B5EF4-FFF2-40B4-BE49-F238E27FC236}">
                <a16:creationId xmlns:a16="http://schemas.microsoft.com/office/drawing/2014/main" id="{76DE157C-12D1-4986-B595-275BD4449E77}"/>
              </a:ext>
            </a:extLst>
          </p:cNvPr>
          <p:cNvGraphicFramePr>
            <a:graphicFrameLocks noGrp="1"/>
          </p:cNvGraphicFramePr>
          <p:nvPr>
            <p:extLst>
              <p:ext uri="{D42A27DB-BD31-4B8C-83A1-F6EECF244321}">
                <p14:modId xmlns:p14="http://schemas.microsoft.com/office/powerpoint/2010/main" val="4011529237"/>
              </p:ext>
            </p:extLst>
          </p:nvPr>
        </p:nvGraphicFramePr>
        <p:xfrm>
          <a:off x="1420269" y="2769122"/>
          <a:ext cx="2451480" cy="2768173"/>
        </p:xfrm>
        <a:graphic>
          <a:graphicData uri="http://schemas.openxmlformats.org/drawingml/2006/table">
            <a:tbl>
              <a:tblPr firstRow="1">
                <a:tableStyleId>{68D230F3-CF80-4859-8CE7-A43EE81993B5}</a:tableStyleId>
              </a:tblPr>
              <a:tblGrid>
                <a:gridCol w="612870">
                  <a:extLst>
                    <a:ext uri="{9D8B030D-6E8A-4147-A177-3AD203B41FA5}">
                      <a16:colId xmlns:a16="http://schemas.microsoft.com/office/drawing/2014/main" val="3579949542"/>
                    </a:ext>
                  </a:extLst>
                </a:gridCol>
                <a:gridCol w="612870">
                  <a:extLst>
                    <a:ext uri="{9D8B030D-6E8A-4147-A177-3AD203B41FA5}">
                      <a16:colId xmlns:a16="http://schemas.microsoft.com/office/drawing/2014/main" val="2802837940"/>
                    </a:ext>
                  </a:extLst>
                </a:gridCol>
                <a:gridCol w="612870">
                  <a:extLst>
                    <a:ext uri="{9D8B030D-6E8A-4147-A177-3AD203B41FA5}">
                      <a16:colId xmlns:a16="http://schemas.microsoft.com/office/drawing/2014/main" val="3926451036"/>
                    </a:ext>
                  </a:extLst>
                </a:gridCol>
                <a:gridCol w="612870">
                  <a:extLst>
                    <a:ext uri="{9D8B030D-6E8A-4147-A177-3AD203B41FA5}">
                      <a16:colId xmlns:a16="http://schemas.microsoft.com/office/drawing/2014/main" val="235285750"/>
                    </a:ext>
                  </a:extLst>
                </a:gridCol>
              </a:tblGrid>
              <a:tr h="288757">
                <a:tc>
                  <a:txBody>
                    <a:bodyPr/>
                    <a:lstStyle/>
                    <a:p>
                      <a:pPr algn="ctr" fontAlgn="ctr"/>
                      <a:r>
                        <a:rPr lang="en-US" sz="1100" u="none" strike="noStrike">
                          <a:effectLst/>
                        </a:rPr>
                        <a:t>lable</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a:effectLst/>
                        </a:rPr>
                        <a:t>x1</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x3</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358857943"/>
                  </a:ext>
                </a:extLst>
              </a:tr>
              <a:tr h="206618">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29724078"/>
                  </a:ext>
                </a:extLst>
              </a:tr>
              <a:tr h="206618">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050192491"/>
                  </a:ext>
                </a:extLst>
              </a:tr>
              <a:tr h="206618">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7004380"/>
                  </a:ext>
                </a:extLst>
              </a:tr>
              <a:tr h="206618">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954550223"/>
                  </a:ext>
                </a:extLst>
              </a:tr>
              <a:tr h="206618">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516525512"/>
                  </a:ext>
                </a:extLst>
              </a:tr>
              <a:tr h="206618">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506518774"/>
                  </a:ext>
                </a:extLst>
              </a:tr>
              <a:tr h="206618">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181999838"/>
                  </a:ext>
                </a:extLst>
              </a:tr>
              <a:tr h="206618">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968066263"/>
                  </a:ext>
                </a:extLst>
              </a:tr>
              <a:tr h="206618">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71177885"/>
                  </a:ext>
                </a:extLst>
              </a:tr>
              <a:tr h="206618">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043707390"/>
                  </a:ext>
                </a:extLst>
              </a:tr>
              <a:tr h="206618">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361128474"/>
                  </a:ext>
                </a:extLst>
              </a:tr>
              <a:tr h="206618">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790669060"/>
                  </a:ext>
                </a:extLst>
              </a:tr>
            </a:tbl>
          </a:graphicData>
        </a:graphic>
      </p:graphicFrame>
      <p:sp>
        <p:nvSpPr>
          <p:cNvPr id="35" name="TextBox 14">
            <a:extLst>
              <a:ext uri="{FF2B5EF4-FFF2-40B4-BE49-F238E27FC236}">
                <a16:creationId xmlns:a16="http://schemas.microsoft.com/office/drawing/2014/main" id="{90990218-66C9-4B7F-9270-4A9F3205AD80}"/>
              </a:ext>
            </a:extLst>
          </p:cNvPr>
          <p:cNvSpPr txBox="1"/>
          <p:nvPr/>
        </p:nvSpPr>
        <p:spPr>
          <a:xfrm>
            <a:off x="7324828" y="2943853"/>
            <a:ext cx="2877951" cy="1107996"/>
          </a:xfrm>
          <a:prstGeom prst="rect">
            <a:avLst/>
          </a:prstGeom>
          <a:noFill/>
        </p:spPr>
        <p:txBody>
          <a:bodyPr wrap="square" rtlCol="0">
            <a:spAutoFit/>
          </a:bodyPr>
          <a:lstStyle/>
          <a:p>
            <a:r>
              <a:rPr lang="en-US" altLang="zh-CN" sz="1600" dirty="0"/>
              <a:t>Vector(0 0 9) 's label is 2.0</a:t>
            </a:r>
          </a:p>
          <a:p>
            <a:endParaRPr lang="en-US" altLang="zh-CN" sz="1600" dirty="0"/>
          </a:p>
          <a:p>
            <a:r>
              <a:rPr lang="en-US" altLang="zh-CN" sz="1600" dirty="0"/>
              <a:t>Accuracy: 1.0</a:t>
            </a:r>
          </a:p>
          <a:p>
            <a:endParaRPr lang="zh-CN" altLang="en-US" dirty="0"/>
          </a:p>
        </p:txBody>
      </p:sp>
      <p:sp>
        <p:nvSpPr>
          <p:cNvPr id="36" name="TextBox 16">
            <a:extLst>
              <a:ext uri="{FF2B5EF4-FFF2-40B4-BE49-F238E27FC236}">
                <a16:creationId xmlns:a16="http://schemas.microsoft.com/office/drawing/2014/main" id="{D0587E30-722E-471E-9E90-04B27D7931CF}"/>
              </a:ext>
            </a:extLst>
          </p:cNvPr>
          <p:cNvSpPr txBox="1"/>
          <p:nvPr/>
        </p:nvSpPr>
        <p:spPr>
          <a:xfrm>
            <a:off x="7342198" y="1690652"/>
            <a:ext cx="2793204"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测 试 案 例</a:t>
            </a:r>
          </a:p>
        </p:txBody>
      </p:sp>
      <p:sp>
        <p:nvSpPr>
          <p:cNvPr id="39" name="TextBox 16">
            <a:extLst>
              <a:ext uri="{FF2B5EF4-FFF2-40B4-BE49-F238E27FC236}">
                <a16:creationId xmlns:a16="http://schemas.microsoft.com/office/drawing/2014/main" id="{29689F13-E968-4703-B83D-327DD0524F4C}"/>
              </a:ext>
            </a:extLst>
          </p:cNvPr>
          <p:cNvSpPr txBox="1"/>
          <p:nvPr/>
        </p:nvSpPr>
        <p:spPr>
          <a:xfrm>
            <a:off x="1249407" y="1703227"/>
            <a:ext cx="2793204"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40" name="TextBox 25">
            <a:extLst>
              <a:ext uri="{FF2B5EF4-FFF2-40B4-BE49-F238E27FC236}">
                <a16:creationId xmlns:a16="http://schemas.microsoft.com/office/drawing/2014/main" id="{AC4F9DDA-736D-45C0-BB9A-204AA9A71DE2}"/>
              </a:ext>
            </a:extLst>
          </p:cNvPr>
          <p:cNvSpPr txBox="1"/>
          <p:nvPr/>
        </p:nvSpPr>
        <p:spPr>
          <a:xfrm>
            <a:off x="5148527" y="3056997"/>
            <a:ext cx="1035919"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a:t>
            </a:r>
            <a:r>
              <a:rPr lang="en-US" altLang="zh-CN" sz="1200" b="1" dirty="0">
                <a:solidFill>
                  <a:schemeClr val="bg1"/>
                </a:solidFill>
              </a:rPr>
              <a:t>Scale</a:t>
            </a:r>
            <a:r>
              <a:rPr lang="zh-CN" altLang="en-US" sz="1200" b="1" dirty="0">
                <a:solidFill>
                  <a:schemeClr val="bg1"/>
                </a:solidFill>
              </a:rPr>
              <a:t>代码</a:t>
            </a:r>
          </a:p>
        </p:txBody>
      </p:sp>
      <p:sp>
        <p:nvSpPr>
          <p:cNvPr id="41" name="右箭头 27">
            <a:extLst>
              <a:ext uri="{FF2B5EF4-FFF2-40B4-BE49-F238E27FC236}">
                <a16:creationId xmlns:a16="http://schemas.microsoft.com/office/drawing/2014/main" id="{E83CCFC8-D2FA-4C23-8CE6-7B6AFAEF1172}"/>
              </a:ext>
            </a:extLst>
          </p:cNvPr>
          <p:cNvSpPr/>
          <p:nvPr/>
        </p:nvSpPr>
        <p:spPr>
          <a:xfrm>
            <a:off x="4840430" y="350309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4">
            <a:extLst>
              <a:ext uri="{FF2B5EF4-FFF2-40B4-BE49-F238E27FC236}">
                <a16:creationId xmlns:a16="http://schemas.microsoft.com/office/drawing/2014/main" id="{2B69FEAD-9F78-4F52-BE83-0B9E5FBE330A}"/>
              </a:ext>
            </a:extLst>
          </p:cNvPr>
          <p:cNvSpPr txBox="1"/>
          <p:nvPr/>
        </p:nvSpPr>
        <p:spPr>
          <a:xfrm>
            <a:off x="4994086" y="3876078"/>
            <a:ext cx="1407828" cy="276999"/>
          </a:xfrm>
          <a:prstGeom prst="rect">
            <a:avLst/>
          </a:prstGeom>
          <a:noFill/>
        </p:spPr>
        <p:txBody>
          <a:bodyPr wrap="square" rtlCol="0">
            <a:spAutoFit/>
          </a:bodyPr>
          <a:lstStyle/>
          <a:p>
            <a:r>
              <a:rPr lang="zh-CN" altLang="zh-CN" sz="1200" dirty="0">
                <a:solidFill>
                  <a:schemeClr val="tx1">
                    <a:lumMod val="75000"/>
                    <a:lumOff val="25000"/>
                  </a:schemeClr>
                </a:solidFill>
              </a:rPr>
              <a:t>加载训练数据文件</a:t>
            </a:r>
            <a:endParaRPr lang="zh-CN" altLang="en-US" sz="1200" dirty="0">
              <a:solidFill>
                <a:schemeClr val="tx1">
                  <a:lumMod val="75000"/>
                  <a:lumOff val="25000"/>
                </a:schemeClr>
              </a:solidFill>
            </a:endParaRPr>
          </a:p>
        </p:txBody>
      </p:sp>
      <p:cxnSp>
        <p:nvCxnSpPr>
          <p:cNvPr id="43" name="直接箭头连接符 42">
            <a:extLst>
              <a:ext uri="{FF2B5EF4-FFF2-40B4-BE49-F238E27FC236}">
                <a16:creationId xmlns:a16="http://schemas.microsoft.com/office/drawing/2014/main" id="{6C547E3B-F89E-409B-AB24-4F43AA6E149A}"/>
              </a:ext>
            </a:extLst>
          </p:cNvPr>
          <p:cNvCxnSpPr>
            <a:cxnSpLocks/>
          </p:cNvCxnSpPr>
          <p:nvPr/>
        </p:nvCxnSpPr>
        <p:spPr>
          <a:xfrm>
            <a:off x="5642423" y="4162259"/>
            <a:ext cx="0" cy="340378"/>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18">
            <a:extLst>
              <a:ext uri="{FF2B5EF4-FFF2-40B4-BE49-F238E27FC236}">
                <a16:creationId xmlns:a16="http://schemas.microsoft.com/office/drawing/2014/main" id="{6C7E2D00-3872-4B67-AF0D-C79F646DCB40}"/>
              </a:ext>
            </a:extLst>
          </p:cNvPr>
          <p:cNvSpPr txBox="1"/>
          <p:nvPr/>
        </p:nvSpPr>
        <p:spPr>
          <a:xfrm>
            <a:off x="5682900" y="4168622"/>
            <a:ext cx="1159036" cy="276999"/>
          </a:xfrm>
          <a:prstGeom prst="rect">
            <a:avLst/>
          </a:prstGeom>
          <a:noFill/>
        </p:spPr>
        <p:txBody>
          <a:bodyPr wrap="square" rtlCol="0">
            <a:spAutoFit/>
          </a:bodyPr>
          <a:lstStyle/>
          <a:p>
            <a:r>
              <a:rPr lang="zh-CN" altLang="zh-CN" sz="1200" dirty="0">
                <a:solidFill>
                  <a:schemeClr val="tx1">
                    <a:lumMod val="75000"/>
                    <a:lumOff val="25000"/>
                  </a:schemeClr>
                </a:solidFill>
              </a:rPr>
              <a:t>解析每行数据</a:t>
            </a:r>
            <a:endParaRPr lang="zh-CN" altLang="en-US" sz="1200" dirty="0">
              <a:solidFill>
                <a:schemeClr val="tx1">
                  <a:lumMod val="75000"/>
                  <a:lumOff val="25000"/>
                </a:schemeClr>
              </a:solidFill>
            </a:endParaRPr>
          </a:p>
        </p:txBody>
      </p:sp>
      <p:sp>
        <p:nvSpPr>
          <p:cNvPr id="47" name="TextBox 28">
            <a:extLst>
              <a:ext uri="{FF2B5EF4-FFF2-40B4-BE49-F238E27FC236}">
                <a16:creationId xmlns:a16="http://schemas.microsoft.com/office/drawing/2014/main" id="{8FA55DD5-93A8-45EA-9192-BEEC0DB008E0}"/>
              </a:ext>
            </a:extLst>
          </p:cNvPr>
          <p:cNvSpPr txBox="1"/>
          <p:nvPr/>
        </p:nvSpPr>
        <p:spPr>
          <a:xfrm>
            <a:off x="5264152" y="5080950"/>
            <a:ext cx="812697" cy="276999"/>
          </a:xfrm>
          <a:prstGeom prst="rect">
            <a:avLst/>
          </a:prstGeom>
          <a:noFill/>
        </p:spPr>
        <p:txBody>
          <a:bodyPr wrap="square" rtlCol="0">
            <a:spAutoFit/>
          </a:bodyPr>
          <a:lstStyle/>
          <a:p>
            <a:r>
              <a:rPr lang="zh-CN" altLang="en-US" sz="1200" dirty="0">
                <a:solidFill>
                  <a:schemeClr val="tx1">
                    <a:lumMod val="75000"/>
                    <a:lumOff val="25000"/>
                  </a:schemeClr>
                </a:solidFill>
              </a:rPr>
              <a:t>预测分类</a:t>
            </a:r>
          </a:p>
        </p:txBody>
      </p:sp>
      <p:sp>
        <p:nvSpPr>
          <p:cNvPr id="51" name="TextBox 27">
            <a:extLst>
              <a:ext uri="{FF2B5EF4-FFF2-40B4-BE49-F238E27FC236}">
                <a16:creationId xmlns:a16="http://schemas.microsoft.com/office/drawing/2014/main" id="{ACF33A26-A4EF-4509-B554-3260E5BA6D19}"/>
              </a:ext>
            </a:extLst>
          </p:cNvPr>
          <p:cNvSpPr txBox="1"/>
          <p:nvPr/>
        </p:nvSpPr>
        <p:spPr>
          <a:xfrm>
            <a:off x="5256122" y="4502637"/>
            <a:ext cx="820728" cy="276999"/>
          </a:xfrm>
          <a:prstGeom prst="rect">
            <a:avLst/>
          </a:prstGeom>
          <a:noFill/>
        </p:spPr>
        <p:txBody>
          <a:bodyPr wrap="square" rtlCol="0">
            <a:spAutoFit/>
          </a:bodyPr>
          <a:lstStyle/>
          <a:p>
            <a:r>
              <a:rPr lang="zh-CN" altLang="en-US" sz="1200" dirty="0">
                <a:solidFill>
                  <a:schemeClr val="tx1">
                    <a:lumMod val="75000"/>
                    <a:lumOff val="25000"/>
                  </a:schemeClr>
                </a:solidFill>
              </a:rPr>
              <a:t>训练模型</a:t>
            </a:r>
          </a:p>
        </p:txBody>
      </p:sp>
      <p:cxnSp>
        <p:nvCxnSpPr>
          <p:cNvPr id="57" name="直接箭头连接符 56">
            <a:extLst>
              <a:ext uri="{FF2B5EF4-FFF2-40B4-BE49-F238E27FC236}">
                <a16:creationId xmlns:a16="http://schemas.microsoft.com/office/drawing/2014/main" id="{BA3FBA60-F181-4308-BCB7-ED178413194F}"/>
              </a:ext>
            </a:extLst>
          </p:cNvPr>
          <p:cNvCxnSpPr>
            <a:cxnSpLocks/>
          </p:cNvCxnSpPr>
          <p:nvPr/>
        </p:nvCxnSpPr>
        <p:spPr>
          <a:xfrm>
            <a:off x="5653249" y="4779636"/>
            <a:ext cx="0" cy="292793"/>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9724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cxnSp>
        <p:nvCxnSpPr>
          <p:cNvPr id="7" name="直接箭头连接符 6">
            <a:extLst>
              <a:ext uri="{FF2B5EF4-FFF2-40B4-BE49-F238E27FC236}">
                <a16:creationId xmlns:a16="http://schemas.microsoft.com/office/drawing/2014/main" id="{A040D45B-8DD1-491F-A126-8676CEBEEF04}"/>
              </a:ext>
            </a:extLst>
          </p:cNvPr>
          <p:cNvCxnSpPr>
            <a:cxnSpLocks/>
          </p:cNvCxnSpPr>
          <p:nvPr/>
        </p:nvCxnSpPr>
        <p:spPr>
          <a:xfrm>
            <a:off x="4994086" y="744419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18">
            <a:extLst>
              <a:ext uri="{FF2B5EF4-FFF2-40B4-BE49-F238E27FC236}">
                <a16:creationId xmlns:a16="http://schemas.microsoft.com/office/drawing/2014/main" id="{E2C7EADA-AB05-4F7E-B8A3-269E873A9C28}"/>
              </a:ext>
            </a:extLst>
          </p:cNvPr>
          <p:cNvSpPr txBox="1"/>
          <p:nvPr/>
        </p:nvSpPr>
        <p:spPr>
          <a:xfrm>
            <a:off x="4222561" y="7838767"/>
            <a:ext cx="1562100" cy="369332"/>
          </a:xfrm>
          <a:prstGeom prst="rect">
            <a:avLst/>
          </a:prstGeom>
          <a:noFill/>
        </p:spPr>
        <p:txBody>
          <a:bodyPr wrap="square" rtlCol="0">
            <a:spAutoFit/>
          </a:bodyPr>
          <a:lstStyle/>
          <a:p>
            <a:r>
              <a:rPr lang="zh-CN" altLang="zh-CN">
                <a:solidFill>
                  <a:schemeClr val="tx1">
                    <a:lumMod val="75000"/>
                    <a:lumOff val="25000"/>
                  </a:schemeClr>
                </a:solidFill>
              </a:rPr>
              <a:t>解析每行数据</a:t>
            </a:r>
            <a:endParaRPr lang="zh-CN" altLang="en-US">
              <a:solidFill>
                <a:schemeClr val="tx1">
                  <a:lumMod val="75000"/>
                  <a:lumOff val="25000"/>
                </a:schemeClr>
              </a:solidFill>
            </a:endParaRPr>
          </a:p>
        </p:txBody>
      </p:sp>
      <p:cxnSp>
        <p:nvCxnSpPr>
          <p:cNvPr id="9" name="直接箭头连接符 8">
            <a:extLst>
              <a:ext uri="{FF2B5EF4-FFF2-40B4-BE49-F238E27FC236}">
                <a16:creationId xmlns:a16="http://schemas.microsoft.com/office/drawing/2014/main" id="{7AEC229E-C7EB-4900-91D0-7F337242A62C}"/>
              </a:ext>
            </a:extLst>
          </p:cNvPr>
          <p:cNvCxnSpPr>
            <a:cxnSpLocks/>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D0046C0-4406-4709-B8C4-0A27D21AC6AA}"/>
              </a:ext>
            </a:extLst>
          </p:cNvPr>
          <p:cNvCxnSpPr>
            <a:cxnSpLocks/>
          </p:cNvCxnSpPr>
          <p:nvPr/>
        </p:nvCxnSpPr>
        <p:spPr>
          <a:xfrm>
            <a:off x="4994086" y="8208099"/>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27">
            <a:extLst>
              <a:ext uri="{FF2B5EF4-FFF2-40B4-BE49-F238E27FC236}">
                <a16:creationId xmlns:a16="http://schemas.microsoft.com/office/drawing/2014/main" id="{B2717DE6-AD9B-439D-8AE3-813E6C230457}"/>
              </a:ext>
            </a:extLst>
          </p:cNvPr>
          <p:cNvSpPr txBox="1"/>
          <p:nvPr/>
        </p:nvSpPr>
        <p:spPr>
          <a:xfrm>
            <a:off x="4442724" y="8543617"/>
            <a:ext cx="1562100" cy="369332"/>
          </a:xfrm>
          <a:prstGeom prst="rect">
            <a:avLst/>
          </a:prstGeom>
          <a:noFill/>
        </p:spPr>
        <p:txBody>
          <a:bodyPr wrap="square" rtlCol="0">
            <a:spAutoFit/>
          </a:bodyPr>
          <a:lstStyle/>
          <a:p>
            <a:r>
              <a:rPr lang="zh-CN" altLang="en-US">
                <a:solidFill>
                  <a:schemeClr val="tx1">
                    <a:lumMod val="75000"/>
                    <a:lumOff val="25000"/>
                  </a:schemeClr>
                </a:solidFill>
              </a:rPr>
              <a:t>训练模型</a:t>
            </a:r>
          </a:p>
        </p:txBody>
      </p:sp>
      <p:sp>
        <p:nvSpPr>
          <p:cNvPr id="12" name="TextBox 28">
            <a:extLst>
              <a:ext uri="{FF2B5EF4-FFF2-40B4-BE49-F238E27FC236}">
                <a16:creationId xmlns:a16="http://schemas.microsoft.com/office/drawing/2014/main" id="{6FC23699-4282-4CE6-96C1-538D0D91F47C}"/>
              </a:ext>
            </a:extLst>
          </p:cNvPr>
          <p:cNvSpPr txBox="1"/>
          <p:nvPr/>
        </p:nvSpPr>
        <p:spPr>
          <a:xfrm>
            <a:off x="4433199" y="9177863"/>
            <a:ext cx="1351462" cy="369332"/>
          </a:xfrm>
          <a:prstGeom prst="rect">
            <a:avLst/>
          </a:prstGeom>
          <a:noFill/>
        </p:spPr>
        <p:txBody>
          <a:bodyPr wrap="square" rtlCol="0">
            <a:spAutoFit/>
          </a:bodyPr>
          <a:lstStyle/>
          <a:p>
            <a:r>
              <a:rPr lang="zh-CN" altLang="en-US">
                <a:solidFill>
                  <a:schemeClr val="tx1">
                    <a:lumMod val="75000"/>
                    <a:lumOff val="25000"/>
                  </a:schemeClr>
                </a:solidFill>
              </a:rPr>
              <a:t>预测分类</a:t>
            </a:r>
          </a:p>
        </p:txBody>
      </p:sp>
      <p:cxnSp>
        <p:nvCxnSpPr>
          <p:cNvPr id="13" name="直接箭头连接符 12">
            <a:extLst>
              <a:ext uri="{FF2B5EF4-FFF2-40B4-BE49-F238E27FC236}">
                <a16:creationId xmlns:a16="http://schemas.microsoft.com/office/drawing/2014/main" id="{3341A568-1D3A-468E-A743-E052D84AD145}"/>
              </a:ext>
            </a:extLst>
          </p:cNvPr>
          <p:cNvCxnSpPr>
            <a:cxnSpLocks/>
          </p:cNvCxnSpPr>
          <p:nvPr/>
        </p:nvCxnSpPr>
        <p:spPr>
          <a:xfrm>
            <a:off x="4994086" y="889580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235F9BE-C398-4A4E-9E93-97EEABD5135B}"/>
              </a:ext>
            </a:extLst>
          </p:cNvPr>
          <p:cNvCxnSpPr>
            <a:cxnSpLocks/>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a:extLst>
              <a:ext uri="{FF2B5EF4-FFF2-40B4-BE49-F238E27FC236}">
                <a16:creationId xmlns:a16="http://schemas.microsoft.com/office/drawing/2014/main" id="{844C3159-62C9-449E-8777-C793A73E7ACA}"/>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4.2.4 </a:t>
            </a:r>
            <a:r>
              <a:rPr lang="zh-CN" altLang="en-US" sz="1600" b="1" dirty="0">
                <a:solidFill>
                  <a:schemeClr val="tx2"/>
                </a:solidFill>
              </a:rPr>
              <a:t>协同过滤</a:t>
            </a:r>
            <a:endParaRPr lang="en-US" altLang="zh-CN" sz="1600" b="1" dirty="0">
              <a:solidFill>
                <a:schemeClr val="tx2"/>
              </a:solidFill>
            </a:endParaRPr>
          </a:p>
        </p:txBody>
      </p:sp>
      <p:sp>
        <p:nvSpPr>
          <p:cNvPr id="26" name="矩形 25">
            <a:extLst>
              <a:ext uri="{FF2B5EF4-FFF2-40B4-BE49-F238E27FC236}">
                <a16:creationId xmlns:a16="http://schemas.microsoft.com/office/drawing/2014/main" id="{4AD10486-C91A-4A78-8EAB-0890CCF2E4FB}"/>
              </a:ext>
            </a:extLst>
          </p:cNvPr>
          <p:cNvSpPr/>
          <p:nvPr/>
        </p:nvSpPr>
        <p:spPr>
          <a:xfrm>
            <a:off x="785179" y="1806760"/>
            <a:ext cx="7213834" cy="369332"/>
          </a:xfrm>
          <a:prstGeom prst="rect">
            <a:avLst/>
          </a:prstGeom>
        </p:spPr>
        <p:txBody>
          <a:bodyPr wrap="none">
            <a:spAutoFit/>
          </a:bodyPr>
          <a:lstStyle/>
          <a:p>
            <a:r>
              <a:rPr lang="en-US" altLang="zh-CN" dirty="0" err="1">
                <a:solidFill>
                  <a:schemeClr val="bg1"/>
                </a:solidFill>
              </a:rPr>
              <a:t>MLlib</a:t>
            </a:r>
            <a:r>
              <a:rPr lang="zh-CN" altLang="zh-CN" dirty="0">
                <a:solidFill>
                  <a:schemeClr val="bg1"/>
                </a:solidFill>
              </a:rPr>
              <a:t>中支持的是基于模型的协同过滤，即交替最小二乘（</a:t>
            </a:r>
            <a:r>
              <a:rPr lang="en-US" altLang="zh-CN" dirty="0">
                <a:solidFill>
                  <a:schemeClr val="bg1"/>
                </a:solidFill>
              </a:rPr>
              <a:t>ALS</a:t>
            </a:r>
            <a:r>
              <a:rPr lang="zh-CN" altLang="zh-CN" dirty="0">
                <a:solidFill>
                  <a:schemeClr val="bg1"/>
                </a:solidFill>
              </a:rPr>
              <a:t>）算法</a:t>
            </a:r>
            <a:endParaRPr lang="en-US" altLang="zh-CN" dirty="0">
              <a:solidFill>
                <a:schemeClr val="bg1"/>
              </a:solidFill>
            </a:endParaRPr>
          </a:p>
        </p:txBody>
      </p:sp>
      <p:sp>
        <p:nvSpPr>
          <p:cNvPr id="29" name="矩形 28">
            <a:extLst>
              <a:ext uri="{FF2B5EF4-FFF2-40B4-BE49-F238E27FC236}">
                <a16:creationId xmlns:a16="http://schemas.microsoft.com/office/drawing/2014/main" id="{27A57230-A697-43D6-B99A-A0E8679ED6B3}"/>
              </a:ext>
            </a:extLst>
          </p:cNvPr>
          <p:cNvSpPr/>
          <p:nvPr/>
        </p:nvSpPr>
        <p:spPr>
          <a:xfrm>
            <a:off x="843095" y="1730664"/>
            <a:ext cx="8301982" cy="338554"/>
          </a:xfrm>
          <a:prstGeom prst="rect">
            <a:avLst/>
          </a:prstGeom>
          <a:noFill/>
        </p:spPr>
        <p:txBody>
          <a:bodyPr wrap="square">
            <a:spAutoFit/>
          </a:bodyPr>
          <a:lstStyle/>
          <a:p>
            <a:r>
              <a:rPr lang="zh-CN" altLang="zh-CN" sz="1600" dirty="0">
                <a:solidFill>
                  <a:schemeClr val="tx1">
                    <a:lumMod val="75000"/>
                    <a:lumOff val="25000"/>
                  </a:schemeClr>
                </a:solidFill>
              </a:rPr>
              <a:t>通过收集大量用户（协同）的喜好信息，以自动预测（过滤）用户感兴趣的商品</a:t>
            </a:r>
            <a:endParaRPr lang="zh-CN" altLang="en-US" sz="1600" dirty="0">
              <a:solidFill>
                <a:schemeClr val="tx1">
                  <a:lumMod val="75000"/>
                  <a:lumOff val="25000"/>
                </a:schemeClr>
              </a:solidFill>
            </a:endParaRPr>
          </a:p>
        </p:txBody>
      </p:sp>
      <p:sp>
        <p:nvSpPr>
          <p:cNvPr id="31" name="矩形 30">
            <a:extLst>
              <a:ext uri="{FF2B5EF4-FFF2-40B4-BE49-F238E27FC236}">
                <a16:creationId xmlns:a16="http://schemas.microsoft.com/office/drawing/2014/main" id="{BB305877-ADA5-4772-AFDC-ADF7B04477D0}"/>
              </a:ext>
            </a:extLst>
          </p:cNvPr>
          <p:cNvSpPr/>
          <p:nvPr/>
        </p:nvSpPr>
        <p:spPr>
          <a:xfrm>
            <a:off x="1168213" y="4443703"/>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38" name="矩形 37">
            <a:extLst>
              <a:ext uri="{FF2B5EF4-FFF2-40B4-BE49-F238E27FC236}">
                <a16:creationId xmlns:a16="http://schemas.microsoft.com/office/drawing/2014/main" id="{FA7FF1B5-A209-49CA-981D-04E5AC82E9D2}"/>
              </a:ext>
            </a:extLst>
          </p:cNvPr>
          <p:cNvSpPr/>
          <p:nvPr/>
        </p:nvSpPr>
        <p:spPr>
          <a:xfrm>
            <a:off x="2903843" y="4264969"/>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45" name="矩形 44">
            <a:extLst>
              <a:ext uri="{FF2B5EF4-FFF2-40B4-BE49-F238E27FC236}">
                <a16:creationId xmlns:a16="http://schemas.microsoft.com/office/drawing/2014/main" id="{85DC57B2-B70E-4C80-93FC-79B6A89C9432}"/>
              </a:ext>
            </a:extLst>
          </p:cNvPr>
          <p:cNvSpPr/>
          <p:nvPr/>
        </p:nvSpPr>
        <p:spPr>
          <a:xfrm>
            <a:off x="2994421" y="5308617"/>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49" name="矩形 48">
            <a:extLst>
              <a:ext uri="{FF2B5EF4-FFF2-40B4-BE49-F238E27FC236}">
                <a16:creationId xmlns:a16="http://schemas.microsoft.com/office/drawing/2014/main" id="{C722232B-2E54-4D51-9DCE-BC34348C6DCC}"/>
              </a:ext>
            </a:extLst>
          </p:cNvPr>
          <p:cNvSpPr/>
          <p:nvPr/>
        </p:nvSpPr>
        <p:spPr>
          <a:xfrm>
            <a:off x="6438927" y="4264969"/>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52" name="矩形 51">
            <a:extLst>
              <a:ext uri="{FF2B5EF4-FFF2-40B4-BE49-F238E27FC236}">
                <a16:creationId xmlns:a16="http://schemas.microsoft.com/office/drawing/2014/main" id="{6B65A5C0-A1C3-4CA8-94EE-0F3A7E6968D0}"/>
              </a:ext>
            </a:extLst>
          </p:cNvPr>
          <p:cNvSpPr/>
          <p:nvPr/>
        </p:nvSpPr>
        <p:spPr>
          <a:xfrm>
            <a:off x="6438927" y="5308617"/>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4" name="图示 3">
            <a:extLst>
              <a:ext uri="{FF2B5EF4-FFF2-40B4-BE49-F238E27FC236}">
                <a16:creationId xmlns:a16="http://schemas.microsoft.com/office/drawing/2014/main" id="{E3267E89-872A-4E3A-9F3C-0D66EF429919}"/>
              </a:ext>
            </a:extLst>
          </p:cNvPr>
          <p:cNvGraphicFramePr/>
          <p:nvPr>
            <p:extLst>
              <p:ext uri="{D42A27DB-BD31-4B8C-83A1-F6EECF244321}">
                <p14:modId xmlns:p14="http://schemas.microsoft.com/office/powerpoint/2010/main" val="3062767476"/>
              </p:ext>
            </p:extLst>
          </p:nvPr>
        </p:nvGraphicFramePr>
        <p:xfrm>
          <a:off x="1961162" y="2270553"/>
          <a:ext cx="7183915" cy="337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TextBox 16">
            <a:extLst>
              <a:ext uri="{FF2B5EF4-FFF2-40B4-BE49-F238E27FC236}">
                <a16:creationId xmlns:a16="http://schemas.microsoft.com/office/drawing/2014/main" id="{D8097488-3590-444B-966E-56904E7D6964}"/>
              </a:ext>
            </a:extLst>
          </p:cNvPr>
          <p:cNvSpPr txBox="1"/>
          <p:nvPr/>
        </p:nvSpPr>
        <p:spPr>
          <a:xfrm>
            <a:off x="5939883" y="5793148"/>
            <a:ext cx="2675728"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通过矩阵分解预测</a:t>
            </a:r>
          </a:p>
        </p:txBody>
      </p:sp>
      <p:sp>
        <p:nvSpPr>
          <p:cNvPr id="54" name="TextBox 16">
            <a:extLst>
              <a:ext uri="{FF2B5EF4-FFF2-40B4-BE49-F238E27FC236}">
                <a16:creationId xmlns:a16="http://schemas.microsoft.com/office/drawing/2014/main" id="{0BAD2005-1EF0-4B4A-AFD7-5B12C1FF8BF6}"/>
              </a:ext>
            </a:extLst>
          </p:cNvPr>
          <p:cNvSpPr txBox="1"/>
          <p:nvPr/>
        </p:nvSpPr>
        <p:spPr>
          <a:xfrm>
            <a:off x="2510163" y="5795339"/>
            <a:ext cx="2675728" cy="369332"/>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计算物品相似性矩阵</a:t>
            </a:r>
          </a:p>
        </p:txBody>
      </p:sp>
    </p:spTree>
    <p:extLst>
      <p:ext uri="{BB962C8B-B14F-4D97-AF65-F5344CB8AC3E}">
        <p14:creationId xmlns:p14="http://schemas.microsoft.com/office/powerpoint/2010/main" val="63346707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3" name="椭圆 2">
            <a:extLst>
              <a:ext uri="{FF2B5EF4-FFF2-40B4-BE49-F238E27FC236}">
                <a16:creationId xmlns:a16="http://schemas.microsoft.com/office/drawing/2014/main" id="{7B62DA04-C887-46FA-90E4-1C861EDF60B7}"/>
              </a:ext>
            </a:extLst>
          </p:cNvPr>
          <p:cNvSpPr/>
          <p:nvPr/>
        </p:nvSpPr>
        <p:spPr>
          <a:xfrm>
            <a:off x="4786538" y="2719661"/>
            <a:ext cx="1600203" cy="160020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4" name="椭圆 3">
            <a:extLst>
              <a:ext uri="{FF2B5EF4-FFF2-40B4-BE49-F238E27FC236}">
                <a16:creationId xmlns:a16="http://schemas.microsoft.com/office/drawing/2014/main" id="{9B1D071F-4DE9-4ABD-9671-FE4A0B479F20}"/>
              </a:ext>
            </a:extLst>
          </p:cNvPr>
          <p:cNvSpPr/>
          <p:nvPr/>
        </p:nvSpPr>
        <p:spPr>
          <a:xfrm>
            <a:off x="4887309" y="2820432"/>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5" name="矩形 4">
            <a:extLst>
              <a:ext uri="{FF2B5EF4-FFF2-40B4-BE49-F238E27FC236}">
                <a16:creationId xmlns:a16="http://schemas.microsoft.com/office/drawing/2014/main" id="{769F319A-7A71-4831-9866-D8D389D7D7E0}"/>
              </a:ext>
            </a:extLst>
          </p:cNvPr>
          <p:cNvSpPr/>
          <p:nvPr/>
        </p:nvSpPr>
        <p:spPr>
          <a:xfrm>
            <a:off x="5043179" y="2926852"/>
            <a:ext cx="1077514"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300" b="1" dirty="0">
                <a:solidFill>
                  <a:prstClr val="white"/>
                </a:solidFill>
              </a:rPr>
              <a:t>4  V</a:t>
            </a:r>
          </a:p>
          <a:p>
            <a:r>
              <a:rPr lang="zh-CN" altLang="en-US" sz="3300" b="1" dirty="0">
                <a:solidFill>
                  <a:prstClr val="white"/>
                </a:solidFill>
              </a:rPr>
              <a:t>特征</a:t>
            </a:r>
            <a:endParaRPr lang="en-US" altLang="zh-CN" sz="3300" b="1" dirty="0">
              <a:solidFill>
                <a:prstClr val="white"/>
              </a:solidFill>
            </a:endParaRPr>
          </a:p>
        </p:txBody>
      </p:sp>
      <p:sp>
        <p:nvSpPr>
          <p:cNvPr id="21" name="矩形 20">
            <a:extLst>
              <a:ext uri="{FF2B5EF4-FFF2-40B4-BE49-F238E27FC236}">
                <a16:creationId xmlns:a16="http://schemas.microsoft.com/office/drawing/2014/main" id="{680823E0-9D07-46B4-A454-0FB85862B8A9}"/>
              </a:ext>
            </a:extLst>
          </p:cNvPr>
          <p:cNvSpPr/>
          <p:nvPr/>
        </p:nvSpPr>
        <p:spPr>
          <a:xfrm>
            <a:off x="6817704" y="3748270"/>
            <a:ext cx="2804384" cy="369332"/>
          </a:xfrm>
          <a:prstGeom prst="rect">
            <a:avLst/>
          </a:prstGeom>
          <a:solidFill>
            <a:srgbClr val="FFC00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kern="500" spc="225" dirty="0">
                <a:solidFill>
                  <a:prstClr val="white"/>
                </a:solidFill>
              </a:rPr>
              <a:t>种类多（</a:t>
            </a:r>
            <a:r>
              <a:rPr lang="en-US" altLang="zh-CN" b="1" kern="500" spc="225" dirty="0">
                <a:solidFill>
                  <a:schemeClr val="accent1">
                    <a:lumMod val="20000"/>
                    <a:lumOff val="80000"/>
                  </a:schemeClr>
                </a:solidFill>
              </a:rPr>
              <a:t>V</a:t>
            </a:r>
            <a:r>
              <a:rPr lang="en-US" altLang="zh-CN" kern="500" spc="225" dirty="0">
                <a:solidFill>
                  <a:prstClr val="white"/>
                </a:solidFill>
              </a:rPr>
              <a:t>ariety</a:t>
            </a:r>
            <a:r>
              <a:rPr lang="zh-CN" altLang="en-US" kern="500" spc="225" dirty="0">
                <a:solidFill>
                  <a:prstClr val="white"/>
                </a:solidFill>
              </a:rPr>
              <a:t>）</a:t>
            </a:r>
            <a:endParaRPr lang="zh-CN" altLang="en-US" spc="225" dirty="0">
              <a:solidFill>
                <a:prstClr val="white"/>
              </a:solidFill>
            </a:endParaRPr>
          </a:p>
        </p:txBody>
      </p:sp>
      <p:grpSp>
        <p:nvGrpSpPr>
          <p:cNvPr id="7" name="组合 6">
            <a:extLst>
              <a:ext uri="{FF2B5EF4-FFF2-40B4-BE49-F238E27FC236}">
                <a16:creationId xmlns:a16="http://schemas.microsoft.com/office/drawing/2014/main" id="{FAD8818C-93E4-41E3-B28B-7002458775D5}"/>
              </a:ext>
            </a:extLst>
          </p:cNvPr>
          <p:cNvGrpSpPr/>
          <p:nvPr/>
        </p:nvGrpSpPr>
        <p:grpSpPr>
          <a:xfrm>
            <a:off x="1483021" y="3759810"/>
            <a:ext cx="2826196" cy="369332"/>
            <a:chOff x="7892654" y="2137018"/>
            <a:chExt cx="3811694" cy="492442"/>
          </a:xfrm>
          <a:solidFill>
            <a:srgbClr val="00B050"/>
          </a:solidFill>
        </p:grpSpPr>
        <p:sp>
          <p:nvSpPr>
            <p:cNvPr id="18" name="圆角矩形 40">
              <a:extLst>
                <a:ext uri="{FF2B5EF4-FFF2-40B4-BE49-F238E27FC236}">
                  <a16:creationId xmlns:a16="http://schemas.microsoft.com/office/drawing/2014/main" id="{CDE67F84-171B-4ACC-A0B9-0DD1226EE7FE}"/>
                </a:ext>
              </a:extLst>
            </p:cNvPr>
            <p:cNvSpPr/>
            <p:nvPr/>
          </p:nvSpPr>
          <p:spPr>
            <a:xfrm>
              <a:off x="7892654" y="2137021"/>
              <a:ext cx="3811694" cy="46166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矩形 18">
              <a:extLst>
                <a:ext uri="{FF2B5EF4-FFF2-40B4-BE49-F238E27FC236}">
                  <a16:creationId xmlns:a16="http://schemas.microsoft.com/office/drawing/2014/main" id="{B3964659-BD10-4363-8BD9-EFFCF6CA0A93}"/>
                </a:ext>
              </a:extLst>
            </p:cNvPr>
            <p:cNvSpPr/>
            <p:nvPr/>
          </p:nvSpPr>
          <p:spPr>
            <a:xfrm>
              <a:off x="8021618" y="2137018"/>
              <a:ext cx="3511476" cy="492442"/>
            </a:xfrm>
            <a:prstGeom prst="rect">
              <a:avLst/>
            </a:prstGeom>
            <a:grp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kern="500" spc="225" dirty="0">
                  <a:solidFill>
                    <a:prstClr val="white"/>
                  </a:solidFill>
                </a:rPr>
                <a:t>速度快（</a:t>
              </a:r>
              <a:r>
                <a:rPr lang="en-US" altLang="zh-CN" b="1" kern="500" spc="225" dirty="0">
                  <a:solidFill>
                    <a:schemeClr val="accent1">
                      <a:lumMod val="20000"/>
                      <a:lumOff val="80000"/>
                    </a:schemeClr>
                  </a:solidFill>
                </a:rPr>
                <a:t>V</a:t>
              </a:r>
              <a:r>
                <a:rPr lang="en-US" altLang="zh-CN" kern="500" spc="225" dirty="0">
                  <a:solidFill>
                    <a:prstClr val="white"/>
                  </a:solidFill>
                </a:rPr>
                <a:t>elocity</a:t>
              </a:r>
              <a:r>
                <a:rPr lang="zh-CN" altLang="en-US" kern="500" spc="225" dirty="0">
                  <a:solidFill>
                    <a:prstClr val="white"/>
                  </a:solidFill>
                </a:rPr>
                <a:t>）</a:t>
              </a:r>
              <a:endParaRPr lang="zh-CN" altLang="en-US" spc="225" dirty="0">
                <a:solidFill>
                  <a:prstClr val="white"/>
                </a:solidFill>
              </a:endParaRPr>
            </a:p>
          </p:txBody>
        </p:sp>
      </p:grpSp>
      <p:grpSp>
        <p:nvGrpSpPr>
          <p:cNvPr id="8" name="组合 7">
            <a:extLst>
              <a:ext uri="{FF2B5EF4-FFF2-40B4-BE49-F238E27FC236}">
                <a16:creationId xmlns:a16="http://schemas.microsoft.com/office/drawing/2014/main" id="{44564559-6D3B-44E9-9FA5-8BBA37F04065}"/>
              </a:ext>
            </a:extLst>
          </p:cNvPr>
          <p:cNvGrpSpPr/>
          <p:nvPr/>
        </p:nvGrpSpPr>
        <p:grpSpPr>
          <a:xfrm>
            <a:off x="1467954" y="1386748"/>
            <a:ext cx="2815269" cy="377929"/>
            <a:chOff x="7892654" y="2125555"/>
            <a:chExt cx="3884083" cy="503905"/>
          </a:xfrm>
        </p:grpSpPr>
        <p:sp>
          <p:nvSpPr>
            <p:cNvPr id="16" name="圆角矩形 43">
              <a:extLst>
                <a:ext uri="{FF2B5EF4-FFF2-40B4-BE49-F238E27FC236}">
                  <a16:creationId xmlns:a16="http://schemas.microsoft.com/office/drawing/2014/main" id="{3CA6CA6E-5ACA-4909-9DA6-D01EA0AA2385}"/>
                </a:ext>
              </a:extLst>
            </p:cNvPr>
            <p:cNvSpPr/>
            <p:nvPr/>
          </p:nvSpPr>
          <p:spPr>
            <a:xfrm>
              <a:off x="7892654" y="2125555"/>
              <a:ext cx="3884083" cy="484598"/>
            </a:xfrm>
            <a:prstGeom prst="round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17" name="矩形 16">
              <a:extLst>
                <a:ext uri="{FF2B5EF4-FFF2-40B4-BE49-F238E27FC236}">
                  <a16:creationId xmlns:a16="http://schemas.microsoft.com/office/drawing/2014/main" id="{2B866DF2-D7AD-41D2-864F-E60F80381C35}"/>
                </a:ext>
              </a:extLst>
            </p:cNvPr>
            <p:cNvSpPr/>
            <p:nvPr/>
          </p:nvSpPr>
          <p:spPr>
            <a:xfrm>
              <a:off x="8021619" y="2137018"/>
              <a:ext cx="3151946"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kern="500" spc="225" dirty="0">
                  <a:solidFill>
                    <a:prstClr val="white"/>
                  </a:solidFill>
                </a:rPr>
                <a:t>价值高（</a:t>
              </a:r>
              <a:r>
                <a:rPr lang="en-US" altLang="zh-CN" b="1" kern="500" spc="225" dirty="0">
                  <a:solidFill>
                    <a:schemeClr val="accent1">
                      <a:lumMod val="20000"/>
                      <a:lumOff val="80000"/>
                    </a:schemeClr>
                  </a:solidFill>
                </a:rPr>
                <a:t>V</a:t>
              </a:r>
              <a:r>
                <a:rPr lang="en-US" altLang="zh-CN" kern="500" spc="225" dirty="0">
                  <a:solidFill>
                    <a:prstClr val="white"/>
                  </a:solidFill>
                </a:rPr>
                <a:t>alue</a:t>
              </a:r>
              <a:r>
                <a:rPr lang="zh-CN" altLang="en-US" kern="500" spc="225" dirty="0">
                  <a:solidFill>
                    <a:prstClr val="white"/>
                  </a:solidFill>
                </a:rPr>
                <a:t>）</a:t>
              </a:r>
              <a:endParaRPr lang="zh-CN" altLang="en-US" spc="225" dirty="0">
                <a:solidFill>
                  <a:prstClr val="white"/>
                </a:solidFill>
              </a:endParaRPr>
            </a:p>
          </p:txBody>
        </p:sp>
      </p:grpSp>
      <p:sp>
        <p:nvSpPr>
          <p:cNvPr id="9" name="矩形 8">
            <a:extLst>
              <a:ext uri="{FF2B5EF4-FFF2-40B4-BE49-F238E27FC236}">
                <a16:creationId xmlns:a16="http://schemas.microsoft.com/office/drawing/2014/main" id="{644ED132-9B89-481D-9CB4-C9C767390B99}"/>
              </a:ext>
            </a:extLst>
          </p:cNvPr>
          <p:cNvSpPr/>
          <p:nvPr/>
        </p:nvSpPr>
        <p:spPr>
          <a:xfrm>
            <a:off x="1426087" y="4210946"/>
            <a:ext cx="2860979"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随着现代感测、互联网、计算机技术的发展，数据生成、储存、分析、处理的速度远远超出人们的想象力，这是大数据区别于传统数据或小数据的显著特征。</a:t>
            </a:r>
            <a:endParaRPr lang="zh-CN" altLang="en-US" sz="1350"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0" name="矩形 9">
            <a:extLst>
              <a:ext uri="{FF2B5EF4-FFF2-40B4-BE49-F238E27FC236}">
                <a16:creationId xmlns:a16="http://schemas.microsoft.com/office/drawing/2014/main" id="{13D37F11-308C-49AA-8387-18AEB3922AD3}"/>
              </a:ext>
            </a:extLst>
          </p:cNvPr>
          <p:cNvSpPr/>
          <p:nvPr/>
        </p:nvSpPr>
        <p:spPr>
          <a:xfrm>
            <a:off x="1385152" y="1905981"/>
            <a:ext cx="3330493" cy="12901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大数据有巨大的潜在价值，但同其呈几何指数爆发式增长相比，某一对象或模块数据的价值密度较低，这无疑给我们开发海量数据增加了难度和成本。</a:t>
            </a:r>
            <a:endParaRPr lang="zh-CN" altLang="en-US" sz="1350"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1" name="任意多边形 57">
            <a:extLst>
              <a:ext uri="{FF2B5EF4-FFF2-40B4-BE49-F238E27FC236}">
                <a16:creationId xmlns:a16="http://schemas.microsoft.com/office/drawing/2014/main" id="{3ED11DF0-3E39-4808-BC97-5EE9BC874A4D}"/>
              </a:ext>
            </a:extLst>
          </p:cNvPr>
          <p:cNvSpPr/>
          <p:nvPr/>
        </p:nvSpPr>
        <p:spPr>
          <a:xfrm>
            <a:off x="4283223" y="1676601"/>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任意多边形 60">
            <a:extLst>
              <a:ext uri="{FF2B5EF4-FFF2-40B4-BE49-F238E27FC236}">
                <a16:creationId xmlns:a16="http://schemas.microsoft.com/office/drawing/2014/main" id="{4F2C1F37-9993-49E1-AEB2-E5A6A86787CE}"/>
              </a:ext>
            </a:extLst>
          </p:cNvPr>
          <p:cNvSpPr/>
          <p:nvPr/>
        </p:nvSpPr>
        <p:spPr>
          <a:xfrm rot="971766">
            <a:off x="6115419" y="1536026"/>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矩形 12">
            <a:extLst>
              <a:ext uri="{FF2B5EF4-FFF2-40B4-BE49-F238E27FC236}">
                <a16:creationId xmlns:a16="http://schemas.microsoft.com/office/drawing/2014/main" id="{77466BDA-E5D1-403A-9EBF-089CAB1810CC}"/>
              </a:ext>
            </a:extLst>
          </p:cNvPr>
          <p:cNvSpPr/>
          <p:nvPr/>
        </p:nvSpPr>
        <p:spPr>
          <a:xfrm>
            <a:off x="6796373" y="1893991"/>
            <a:ext cx="3132515" cy="130215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从</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2013</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年至</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2020</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年，人类的数据规模将扩大</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50</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倍，每年产生的数据量将增长到</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44</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万亿</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GB</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，相当于美国国家图书馆数据量的数百万倍，且每</a:t>
            </a:r>
            <a:r>
              <a:rPr lang="en-US" altLang="zh-CN" sz="1350" dirty="0">
                <a:solidFill>
                  <a:prstClr val="black">
                    <a:lumMod val="50000"/>
                    <a:lumOff val="50000"/>
                  </a:prstClr>
                </a:solidFill>
                <a:latin typeface="仿宋" panose="02010609060101010101" pitchFamily="49" charset="-122"/>
                <a:ea typeface="仿宋" panose="02010609060101010101" pitchFamily="49" charset="-122"/>
              </a:rPr>
              <a:t>18</a:t>
            </a: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个月翻一番</a:t>
            </a:r>
            <a:r>
              <a:rPr lang="zh-CN" altLang="zh-CN" sz="1350" dirty="0">
                <a:solidFill>
                  <a:prstClr val="black">
                    <a:lumMod val="50000"/>
                    <a:lumOff val="50000"/>
                  </a:prstClr>
                </a:solidFill>
              </a:rPr>
              <a:t>。</a:t>
            </a:r>
          </a:p>
        </p:txBody>
      </p:sp>
      <p:cxnSp>
        <p:nvCxnSpPr>
          <p:cNvPr id="14" name="曲线连接符 17">
            <a:extLst>
              <a:ext uri="{FF2B5EF4-FFF2-40B4-BE49-F238E27FC236}">
                <a16:creationId xmlns:a16="http://schemas.microsoft.com/office/drawing/2014/main" id="{EB93336A-25CB-4E93-A7F7-21C508322BB2}"/>
              </a:ext>
            </a:extLst>
          </p:cNvPr>
          <p:cNvCxnSpPr>
            <a:stCxn id="3" idx="2"/>
          </p:cNvCxnSpPr>
          <p:nvPr/>
        </p:nvCxnSpPr>
        <p:spPr>
          <a:xfrm rot="10800000" flipV="1">
            <a:off x="4309218" y="3519762"/>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曲线连接符 25">
            <a:extLst>
              <a:ext uri="{FF2B5EF4-FFF2-40B4-BE49-F238E27FC236}">
                <a16:creationId xmlns:a16="http://schemas.microsoft.com/office/drawing/2014/main" id="{76C4590E-319A-4E79-9832-14F5BEE3F9F6}"/>
              </a:ext>
            </a:extLst>
          </p:cNvPr>
          <p:cNvCxnSpPr>
            <a:cxnSpLocks/>
          </p:cNvCxnSpPr>
          <p:nvPr/>
        </p:nvCxnSpPr>
        <p:spPr>
          <a:xfrm>
            <a:off x="6375184" y="3468007"/>
            <a:ext cx="409632" cy="515274"/>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6C6D1E2F-EF2F-4BE7-9D05-D81EDB9C0897}"/>
              </a:ext>
            </a:extLst>
          </p:cNvPr>
          <p:cNvGrpSpPr/>
          <p:nvPr/>
        </p:nvGrpSpPr>
        <p:grpSpPr>
          <a:xfrm>
            <a:off x="6796373" y="1344621"/>
            <a:ext cx="3411264" cy="705728"/>
            <a:chOff x="7471943" y="1805208"/>
            <a:chExt cx="4548351" cy="940970"/>
          </a:xfrm>
        </p:grpSpPr>
        <p:grpSp>
          <p:nvGrpSpPr>
            <p:cNvPr id="23" name="组合 22">
              <a:extLst>
                <a:ext uri="{FF2B5EF4-FFF2-40B4-BE49-F238E27FC236}">
                  <a16:creationId xmlns:a16="http://schemas.microsoft.com/office/drawing/2014/main" id="{2A15FC72-3ABF-4855-AFF6-9504013BECB8}"/>
                </a:ext>
              </a:extLst>
            </p:cNvPr>
            <p:cNvGrpSpPr/>
            <p:nvPr/>
          </p:nvGrpSpPr>
          <p:grpSpPr>
            <a:xfrm>
              <a:off x="7517356" y="1805208"/>
              <a:ext cx="3739185" cy="496992"/>
              <a:chOff x="7892653" y="2132469"/>
              <a:chExt cx="3739185" cy="496992"/>
            </a:xfrm>
          </p:grpSpPr>
          <p:sp>
            <p:nvSpPr>
              <p:cNvPr id="25" name="圆角矩形 51">
                <a:extLst>
                  <a:ext uri="{FF2B5EF4-FFF2-40B4-BE49-F238E27FC236}">
                    <a16:creationId xmlns:a16="http://schemas.microsoft.com/office/drawing/2014/main" id="{1E7B816B-F64D-4919-8449-B1C6DF2B0416}"/>
                  </a:ext>
                </a:extLst>
              </p:cNvPr>
              <p:cNvSpPr/>
              <p:nvPr/>
            </p:nvSpPr>
            <p:spPr>
              <a:xfrm>
                <a:off x="7892653" y="2132469"/>
                <a:ext cx="3739185" cy="4707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a:extLst>
                  <a:ext uri="{FF2B5EF4-FFF2-40B4-BE49-F238E27FC236}">
                    <a16:creationId xmlns:a16="http://schemas.microsoft.com/office/drawing/2014/main" id="{7839E238-2094-4637-8AA5-761C4C383B53}"/>
                  </a:ext>
                </a:extLst>
              </p:cNvPr>
              <p:cNvSpPr/>
              <p:nvPr/>
            </p:nvSpPr>
            <p:spPr>
              <a:xfrm>
                <a:off x="8021620" y="2137018"/>
                <a:ext cx="3360322" cy="49244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kern="500" spc="225" dirty="0">
                    <a:solidFill>
                      <a:prstClr val="white"/>
                    </a:solidFill>
                  </a:rPr>
                  <a:t>体</a:t>
                </a:r>
                <a:r>
                  <a:rPr lang="zh-CN" altLang="zh-CN" kern="500" spc="225" dirty="0">
                    <a:solidFill>
                      <a:prstClr val="white"/>
                    </a:solidFill>
                  </a:rPr>
                  <a:t>量</a:t>
                </a:r>
                <a:r>
                  <a:rPr lang="zh-CN" altLang="en-US" kern="500" spc="225" dirty="0">
                    <a:solidFill>
                      <a:prstClr val="white"/>
                    </a:solidFill>
                  </a:rPr>
                  <a:t>大</a:t>
                </a:r>
                <a:r>
                  <a:rPr lang="zh-CN" altLang="zh-CN" kern="500" spc="225" dirty="0">
                    <a:solidFill>
                      <a:prstClr val="white"/>
                    </a:solidFill>
                  </a:rPr>
                  <a:t>（</a:t>
                </a:r>
                <a:r>
                  <a:rPr lang="en-US" altLang="zh-CN" b="1" kern="500" spc="225" dirty="0">
                    <a:solidFill>
                      <a:schemeClr val="accent1">
                        <a:lumMod val="20000"/>
                        <a:lumOff val="80000"/>
                      </a:schemeClr>
                    </a:solidFill>
                  </a:rPr>
                  <a:t>V</a:t>
                </a:r>
                <a:r>
                  <a:rPr lang="en-US" altLang="zh-CN" kern="500" spc="225" dirty="0">
                    <a:solidFill>
                      <a:prstClr val="white"/>
                    </a:solidFill>
                  </a:rPr>
                  <a:t>olume</a:t>
                </a:r>
                <a:r>
                  <a:rPr lang="zh-CN" altLang="zh-CN" kern="500" spc="225" dirty="0">
                    <a:solidFill>
                      <a:prstClr val="white"/>
                    </a:solidFill>
                  </a:rPr>
                  <a:t>）</a:t>
                </a:r>
                <a:endParaRPr lang="zh-CN" altLang="en-US" spc="225" dirty="0">
                  <a:solidFill>
                    <a:prstClr val="white"/>
                  </a:solidFill>
                </a:endParaRPr>
              </a:p>
            </p:txBody>
          </p:sp>
        </p:grpSp>
        <p:sp>
          <p:nvSpPr>
            <p:cNvPr id="24" name="矩形 23">
              <a:extLst>
                <a:ext uri="{FF2B5EF4-FFF2-40B4-BE49-F238E27FC236}">
                  <a16:creationId xmlns:a16="http://schemas.microsoft.com/office/drawing/2014/main" id="{04F538F4-486F-4DDA-9548-A7B082DD187D}"/>
                </a:ext>
              </a:extLst>
            </p:cNvPr>
            <p:cNvSpPr/>
            <p:nvPr/>
          </p:nvSpPr>
          <p:spPr>
            <a:xfrm>
              <a:off x="7471943" y="2256471"/>
              <a:ext cx="4548351" cy="4897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0" dirty="0">
                <a:solidFill>
                  <a:prstClr val="black">
                    <a:lumMod val="50000"/>
                    <a:lumOff val="50000"/>
                  </a:prstClr>
                </a:solidFill>
              </a:endParaRPr>
            </a:p>
          </p:txBody>
        </p:sp>
      </p:grpSp>
      <p:sp>
        <p:nvSpPr>
          <p:cNvPr id="27" name="矩形 26">
            <a:extLst>
              <a:ext uri="{FF2B5EF4-FFF2-40B4-BE49-F238E27FC236}">
                <a16:creationId xmlns:a16="http://schemas.microsoft.com/office/drawing/2014/main" id="{349C3598-BE38-4BC1-96AA-D75193056087}"/>
              </a:ext>
            </a:extLst>
          </p:cNvPr>
          <p:cNvSpPr/>
          <p:nvPr/>
        </p:nvSpPr>
        <p:spPr>
          <a:xfrm>
            <a:off x="6697383" y="4219094"/>
            <a:ext cx="3330493"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dirty="0">
                <a:solidFill>
                  <a:prstClr val="black">
                    <a:lumMod val="50000"/>
                    <a:lumOff val="50000"/>
                  </a:prstClr>
                </a:solidFill>
                <a:latin typeface="仿宋" panose="02010609060101010101" pitchFamily="49" charset="-122"/>
                <a:ea typeface="仿宋" panose="02010609060101010101" pitchFamily="49" charset="-122"/>
              </a:rPr>
              <a:t>大数据与传统数据相比，数据来源广、维度多、类型杂，各种机器仪表在自动产生数据的同时，人自身的生活行为也在不断创造数据；不仅有企业组织内部的业务数据，还有海量相关的外部数据。</a:t>
            </a:r>
            <a:endParaRPr lang="zh-CN" altLang="en-US" sz="1350" dirty="0">
              <a:solidFill>
                <a:prstClr val="black">
                  <a:lumMod val="50000"/>
                  <a:lumOff val="50000"/>
                </a:prst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5557613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4" name="TextBox 10">
            <a:extLst>
              <a:ext uri="{FF2B5EF4-FFF2-40B4-BE49-F238E27FC236}">
                <a16:creationId xmlns:a16="http://schemas.microsoft.com/office/drawing/2014/main" id="{80D60863-6975-4DC8-B29D-A91CB80B0304}"/>
              </a:ext>
            </a:extLst>
          </p:cNvPr>
          <p:cNvSpPr txBox="1"/>
          <p:nvPr/>
        </p:nvSpPr>
        <p:spPr>
          <a:xfrm>
            <a:off x="1183952" y="1541382"/>
            <a:ext cx="3581400" cy="5001369"/>
          </a:xfrm>
          <a:prstGeom prst="rect">
            <a:avLst/>
          </a:prstGeom>
          <a:noFill/>
        </p:spPr>
        <p:txBody>
          <a:bodyPr wrap="square" rtlCol="0">
            <a:spAutoFit/>
          </a:bodyPr>
          <a:lstStyle/>
          <a:p>
            <a:r>
              <a:rPr lang="en-US" altLang="zh-CN" sz="1100" dirty="0"/>
              <a:t>public class </a:t>
            </a:r>
            <a:r>
              <a:rPr lang="en-US" altLang="zh-CN" sz="1100" dirty="0" err="1"/>
              <a:t>ItemCFDemo</a:t>
            </a:r>
            <a:r>
              <a:rPr lang="en-US" altLang="zh-CN" sz="1100" dirty="0"/>
              <a:t> extends Configured implements Tool{</a:t>
            </a:r>
            <a:endParaRPr lang="zh-CN" altLang="zh-CN" sz="1100" dirty="0"/>
          </a:p>
          <a:p>
            <a:r>
              <a:rPr lang="en-US" altLang="zh-CN" sz="1100" dirty="0"/>
              <a:t>   public static void main(String[] </a:t>
            </a:r>
            <a:r>
              <a:rPr lang="en-US" altLang="zh-CN" sz="1100" dirty="0" err="1"/>
              <a:t>args</a:t>
            </a:r>
            <a:r>
              <a:rPr lang="en-US" altLang="zh-CN" sz="1100" dirty="0"/>
              <a:t>) throws Exception{</a:t>
            </a:r>
            <a:endParaRPr lang="zh-CN" altLang="zh-CN" sz="1100" dirty="0"/>
          </a:p>
          <a:p>
            <a:r>
              <a:rPr lang="en-US" altLang="zh-CN" sz="1100" dirty="0"/>
              <a:t>      </a:t>
            </a:r>
            <a:r>
              <a:rPr lang="en-US" altLang="zh-CN" sz="1100" dirty="0" err="1"/>
              <a:t>ToolRunner.run</a:t>
            </a:r>
            <a:r>
              <a:rPr lang="en-US" altLang="zh-CN" sz="1100" dirty="0"/>
              <a:t>(new Configuration(), new </a:t>
            </a:r>
            <a:r>
              <a:rPr lang="en-US" altLang="zh-CN" sz="1100" dirty="0" err="1"/>
              <a:t>ItemCFDemo</a:t>
            </a:r>
            <a:r>
              <a:rPr lang="en-US" altLang="zh-CN" sz="1100" dirty="0"/>
              <a:t>(), </a:t>
            </a:r>
            <a:r>
              <a:rPr lang="en-US" altLang="zh-CN" sz="1100" dirty="0" err="1"/>
              <a:t>args</a:t>
            </a:r>
            <a:r>
              <a:rPr lang="en-US" altLang="zh-CN" sz="1100" dirty="0"/>
              <a:t>);  </a:t>
            </a:r>
            <a:endParaRPr lang="zh-CN" altLang="zh-CN" sz="1100" dirty="0"/>
          </a:p>
          <a:p>
            <a:r>
              <a:rPr lang="en-US" altLang="zh-CN" sz="1100" dirty="0"/>
              <a:t>  }</a:t>
            </a:r>
            <a:endParaRPr lang="zh-CN" altLang="zh-CN" sz="1100" dirty="0"/>
          </a:p>
          <a:p>
            <a:r>
              <a:rPr lang="en-US" altLang="zh-CN" sz="1100" dirty="0"/>
              <a:t>   @Override</a:t>
            </a:r>
            <a:endParaRPr lang="zh-CN" altLang="zh-CN" sz="1100" dirty="0"/>
          </a:p>
          <a:p>
            <a:r>
              <a:rPr lang="en-US" altLang="zh-CN" sz="1100" dirty="0"/>
              <a:t>  public int run(String[] </a:t>
            </a:r>
            <a:r>
              <a:rPr lang="en-US" altLang="zh-CN" sz="1100" dirty="0" err="1"/>
              <a:t>args</a:t>
            </a:r>
            <a:r>
              <a:rPr lang="en-US" altLang="zh-CN" sz="1100" dirty="0"/>
              <a:t>) throws Exception {</a:t>
            </a:r>
            <a:endParaRPr lang="zh-CN" altLang="zh-CN" sz="1100" dirty="0"/>
          </a:p>
          <a:p>
            <a:r>
              <a:rPr lang="en-US" altLang="zh-CN" sz="1100" dirty="0"/>
              <a:t>    Configuration conf = </a:t>
            </a:r>
            <a:r>
              <a:rPr lang="en-US" altLang="zh-CN" sz="1100" dirty="0" err="1"/>
              <a:t>getConf</a:t>
            </a:r>
            <a:r>
              <a:rPr lang="en-US" altLang="zh-CN" sz="1100" dirty="0"/>
              <a:t>();</a:t>
            </a:r>
            <a:endParaRPr lang="zh-CN" altLang="zh-CN" sz="1100" dirty="0"/>
          </a:p>
          <a:p>
            <a:r>
              <a:rPr lang="en-US" altLang="zh-CN" sz="1100" dirty="0"/>
              <a:t>    try {</a:t>
            </a:r>
            <a:endParaRPr lang="zh-CN" altLang="zh-CN" sz="1100" dirty="0"/>
          </a:p>
          <a:p>
            <a:r>
              <a:rPr lang="en-US" altLang="zh-CN" sz="1100" dirty="0"/>
              <a:t>      </a:t>
            </a:r>
            <a:r>
              <a:rPr lang="en-US" altLang="zh-CN" sz="1100" dirty="0" err="1"/>
              <a:t>FileSystem</a:t>
            </a:r>
            <a:r>
              <a:rPr lang="en-US" altLang="zh-CN" sz="1100" dirty="0"/>
              <a:t> fs = </a:t>
            </a:r>
            <a:r>
              <a:rPr lang="en-US" altLang="zh-CN" sz="1100" dirty="0" err="1"/>
              <a:t>FileSystem.get</a:t>
            </a:r>
            <a:r>
              <a:rPr lang="en-US" altLang="zh-CN" sz="1100" dirty="0"/>
              <a:t>(conf);</a:t>
            </a:r>
            <a:endParaRPr lang="zh-CN" altLang="zh-CN" sz="1100" dirty="0"/>
          </a:p>
          <a:p>
            <a:r>
              <a:rPr lang="en-US" altLang="zh-CN" sz="1100" dirty="0"/>
              <a:t>         String </a:t>
            </a:r>
            <a:r>
              <a:rPr lang="en-US" altLang="zh-CN" sz="1100" dirty="0" err="1"/>
              <a:t>dir</a:t>
            </a:r>
            <a:r>
              <a:rPr lang="en-US" altLang="zh-CN" sz="1100" dirty="0"/>
              <a:t>="/</a:t>
            </a:r>
            <a:r>
              <a:rPr lang="en-US" altLang="zh-CN" sz="1100" dirty="0" err="1"/>
              <a:t>itemcfdemo</a:t>
            </a:r>
            <a:r>
              <a:rPr lang="en-US" altLang="zh-CN" sz="1100" dirty="0"/>
              <a:t>";</a:t>
            </a:r>
            <a:endParaRPr lang="zh-CN" altLang="zh-CN" sz="1100" dirty="0"/>
          </a:p>
          <a:p>
            <a:r>
              <a:rPr lang="en-US" altLang="zh-CN" sz="1100" dirty="0"/>
              <a:t>      if (!</a:t>
            </a:r>
            <a:r>
              <a:rPr lang="en-US" altLang="zh-CN" sz="1100" dirty="0" err="1"/>
              <a:t>fs.exists</a:t>
            </a:r>
            <a:r>
              <a:rPr lang="en-US" altLang="zh-CN" sz="1100" dirty="0"/>
              <a:t>(new Path(</a:t>
            </a:r>
            <a:r>
              <a:rPr lang="en-US" altLang="zh-CN" sz="1100" dirty="0" err="1"/>
              <a:t>dir</a:t>
            </a:r>
            <a:r>
              <a:rPr lang="en-US" altLang="zh-CN" sz="1100" dirty="0"/>
              <a:t>))) {</a:t>
            </a:r>
            <a:endParaRPr lang="zh-CN" altLang="zh-CN" sz="1100" dirty="0"/>
          </a:p>
          <a:p>
            <a:r>
              <a:rPr lang="en-US" altLang="zh-CN" sz="1100" dirty="0"/>
              <a:t>        </a:t>
            </a:r>
            <a:r>
              <a:rPr lang="en-US" altLang="zh-CN" sz="1100" dirty="0" err="1"/>
              <a:t>System.err.println</a:t>
            </a:r>
            <a:r>
              <a:rPr lang="en-US" altLang="zh-CN" sz="1100" dirty="0"/>
              <a:t>("Please make director /</a:t>
            </a:r>
            <a:r>
              <a:rPr lang="en-US" altLang="zh-CN" sz="1100" dirty="0" err="1"/>
              <a:t>itemcfdemo</a:t>
            </a:r>
            <a:r>
              <a:rPr lang="en-US" altLang="zh-CN" sz="1100" dirty="0"/>
              <a:t>");</a:t>
            </a:r>
            <a:endParaRPr lang="zh-CN" altLang="zh-CN" sz="1100" dirty="0"/>
          </a:p>
          <a:p>
            <a:r>
              <a:rPr lang="en-US" altLang="zh-CN" sz="1100" dirty="0"/>
              <a:t>        return 2;</a:t>
            </a:r>
            <a:endParaRPr lang="zh-CN" altLang="zh-CN" sz="1100" dirty="0"/>
          </a:p>
          <a:p>
            <a:r>
              <a:rPr lang="en-US" altLang="zh-CN" sz="1100" dirty="0"/>
              <a:t>      }</a:t>
            </a:r>
            <a:endParaRPr lang="zh-CN" altLang="zh-CN" sz="1100" dirty="0"/>
          </a:p>
          <a:p>
            <a:r>
              <a:rPr lang="en-US" altLang="zh-CN" sz="1100" dirty="0"/>
              <a:t>String input=</a:t>
            </a:r>
            <a:r>
              <a:rPr lang="en-US" altLang="zh-CN" sz="1100" dirty="0" err="1"/>
              <a:t>dir</a:t>
            </a:r>
            <a:r>
              <a:rPr lang="en-US" altLang="zh-CN" sz="1100" dirty="0"/>
              <a:t>+"/input";</a:t>
            </a:r>
            <a:endParaRPr lang="zh-CN" altLang="zh-CN" sz="1100" dirty="0"/>
          </a:p>
          <a:p>
            <a:r>
              <a:rPr lang="en-US" altLang="zh-CN" sz="1100" dirty="0"/>
              <a:t>      if (!</a:t>
            </a:r>
            <a:r>
              <a:rPr lang="en-US" altLang="zh-CN" sz="1100" dirty="0" err="1"/>
              <a:t>fs.exists</a:t>
            </a:r>
            <a:r>
              <a:rPr lang="en-US" altLang="zh-CN" sz="1100" dirty="0"/>
              <a:t>(new Path(input))) {</a:t>
            </a:r>
            <a:endParaRPr lang="zh-CN" altLang="zh-CN" sz="1100" dirty="0"/>
          </a:p>
          <a:p>
            <a:r>
              <a:rPr lang="en-US" altLang="zh-CN" sz="1100" dirty="0"/>
              <a:t>        </a:t>
            </a:r>
            <a:r>
              <a:rPr lang="en-US" altLang="zh-CN" sz="1100" dirty="0" err="1"/>
              <a:t>System.err.println</a:t>
            </a:r>
            <a:r>
              <a:rPr lang="en-US" altLang="zh-CN" sz="1100" dirty="0"/>
              <a:t>("Please make director /</a:t>
            </a:r>
            <a:r>
              <a:rPr lang="en-US" altLang="zh-CN" sz="1100" dirty="0" err="1"/>
              <a:t>itemcfdemo</a:t>
            </a:r>
            <a:r>
              <a:rPr lang="en-US" altLang="zh-CN" sz="1100" dirty="0"/>
              <a:t>/input");</a:t>
            </a:r>
            <a:endParaRPr lang="zh-CN" altLang="zh-CN" sz="1100" dirty="0"/>
          </a:p>
          <a:p>
            <a:r>
              <a:rPr lang="en-US" altLang="zh-CN" sz="1100" dirty="0"/>
              <a:t>        return 2;</a:t>
            </a:r>
            <a:endParaRPr lang="zh-CN" altLang="zh-CN" sz="1100" dirty="0"/>
          </a:p>
          <a:p>
            <a:r>
              <a:rPr lang="en-US" altLang="zh-CN" sz="1100" dirty="0"/>
              <a:t>      }</a:t>
            </a:r>
          </a:p>
          <a:p>
            <a:r>
              <a:rPr lang="en-US" altLang="zh-CN" sz="1100" dirty="0"/>
              <a:t>String output=</a:t>
            </a:r>
            <a:r>
              <a:rPr lang="en-US" altLang="zh-CN" sz="1100" dirty="0" err="1"/>
              <a:t>dir</a:t>
            </a:r>
            <a:r>
              <a:rPr lang="en-US" altLang="zh-CN" sz="1100" dirty="0"/>
              <a:t>+"/output";</a:t>
            </a:r>
            <a:endParaRPr lang="zh-CN" altLang="zh-CN" sz="1100" dirty="0"/>
          </a:p>
          <a:p>
            <a:r>
              <a:rPr lang="en-US" altLang="zh-CN" sz="1100" dirty="0"/>
              <a:t>        Path p = new Path(output);</a:t>
            </a:r>
            <a:endParaRPr lang="zh-CN" altLang="zh-CN" sz="1100" dirty="0"/>
          </a:p>
          <a:p>
            <a:r>
              <a:rPr lang="en-US" altLang="zh-CN" sz="1100" dirty="0"/>
              <a:t> if (</a:t>
            </a:r>
            <a:r>
              <a:rPr lang="en-US" altLang="zh-CN" sz="1100" dirty="0" err="1"/>
              <a:t>fs.exists</a:t>
            </a:r>
            <a:r>
              <a:rPr lang="en-US" altLang="zh-CN" sz="1100" dirty="0"/>
              <a:t>(p)) {</a:t>
            </a:r>
            <a:endParaRPr lang="zh-CN" altLang="zh-CN" sz="1100" dirty="0"/>
          </a:p>
          <a:p>
            <a:r>
              <a:rPr lang="en-US" altLang="zh-CN" sz="1100" dirty="0"/>
              <a:t>            </a:t>
            </a:r>
            <a:r>
              <a:rPr lang="en-US" altLang="zh-CN" sz="1100" dirty="0" err="1"/>
              <a:t>fs.delete</a:t>
            </a:r>
            <a:r>
              <a:rPr lang="en-US" altLang="zh-CN" sz="1100" dirty="0"/>
              <a:t>(p, true);</a:t>
            </a:r>
            <a:endParaRPr lang="zh-CN" altLang="zh-CN" sz="1100" dirty="0"/>
          </a:p>
          <a:p>
            <a:r>
              <a:rPr lang="en-US" altLang="zh-CN" sz="1100" dirty="0"/>
              <a:t>      }</a:t>
            </a:r>
            <a:endParaRPr lang="zh-CN" altLang="en-US" sz="1100" dirty="0"/>
          </a:p>
        </p:txBody>
      </p:sp>
      <p:sp>
        <p:nvSpPr>
          <p:cNvPr id="5" name="TextBox 11">
            <a:extLst>
              <a:ext uri="{FF2B5EF4-FFF2-40B4-BE49-F238E27FC236}">
                <a16:creationId xmlns:a16="http://schemas.microsoft.com/office/drawing/2014/main" id="{0D63896C-184B-4AC9-B577-9E2455322BF6}"/>
              </a:ext>
            </a:extLst>
          </p:cNvPr>
          <p:cNvSpPr txBox="1"/>
          <p:nvPr/>
        </p:nvSpPr>
        <p:spPr>
          <a:xfrm>
            <a:off x="6963320" y="1541382"/>
            <a:ext cx="3245195" cy="4693593"/>
          </a:xfrm>
          <a:prstGeom prst="rect">
            <a:avLst/>
          </a:prstGeom>
          <a:noFill/>
        </p:spPr>
        <p:txBody>
          <a:bodyPr wrap="square" rtlCol="0">
            <a:spAutoFit/>
          </a:bodyPr>
          <a:lstStyle/>
          <a:p>
            <a:r>
              <a:rPr lang="en-US" altLang="zh-CN" sz="1100" dirty="0"/>
              <a:t>String temp=</a:t>
            </a:r>
            <a:r>
              <a:rPr lang="en-US" altLang="zh-CN" sz="1100" dirty="0" err="1"/>
              <a:t>dir</a:t>
            </a:r>
            <a:r>
              <a:rPr lang="en-US" altLang="zh-CN" sz="1100" dirty="0"/>
              <a:t>+"/temp";</a:t>
            </a:r>
            <a:endParaRPr lang="zh-CN" altLang="zh-CN" sz="1100" dirty="0"/>
          </a:p>
          <a:p>
            <a:r>
              <a:rPr lang="en-US" altLang="zh-CN" sz="1100" dirty="0"/>
              <a:t>        Path p2 = new Path(temp);</a:t>
            </a:r>
            <a:endParaRPr lang="zh-CN" altLang="zh-CN" sz="1100" dirty="0"/>
          </a:p>
          <a:p>
            <a:r>
              <a:rPr lang="en-US" altLang="zh-CN" sz="1100" dirty="0"/>
              <a:t>      if (</a:t>
            </a:r>
            <a:r>
              <a:rPr lang="en-US" altLang="zh-CN" sz="1100" dirty="0" err="1"/>
              <a:t>fs.exists</a:t>
            </a:r>
            <a:r>
              <a:rPr lang="en-US" altLang="zh-CN" sz="1100" dirty="0"/>
              <a:t>(p2)) {</a:t>
            </a:r>
            <a:endParaRPr lang="zh-CN" altLang="zh-CN" sz="1100" dirty="0"/>
          </a:p>
          <a:p>
            <a:r>
              <a:rPr lang="en-US" altLang="zh-CN" sz="1100" dirty="0"/>
              <a:t>            </a:t>
            </a:r>
            <a:r>
              <a:rPr lang="en-US" altLang="zh-CN" sz="1100" dirty="0" err="1"/>
              <a:t>fs.delete</a:t>
            </a:r>
            <a:r>
              <a:rPr lang="en-US" altLang="zh-CN" sz="1100" dirty="0"/>
              <a:t>(p2, true);</a:t>
            </a:r>
            <a:endParaRPr lang="zh-CN" altLang="zh-CN" sz="1100" dirty="0"/>
          </a:p>
          <a:p>
            <a:r>
              <a:rPr lang="en-US" altLang="zh-CN" sz="1100" dirty="0"/>
              <a:t>      }</a:t>
            </a:r>
            <a:endParaRPr lang="zh-CN" altLang="zh-CN" sz="1100" dirty="0"/>
          </a:p>
          <a:p>
            <a:r>
              <a:rPr lang="en-US" altLang="zh-CN" sz="1100" dirty="0"/>
              <a:t>      </a:t>
            </a:r>
            <a:endParaRPr lang="zh-CN" altLang="zh-CN" sz="1100" dirty="0"/>
          </a:p>
          <a:p>
            <a:r>
              <a:rPr lang="en-US" altLang="zh-CN" sz="1100" dirty="0"/>
              <a:t>      </a:t>
            </a:r>
            <a:r>
              <a:rPr lang="en-US" altLang="zh-CN" sz="1100" dirty="0" err="1"/>
              <a:t>RecommenderJob</a:t>
            </a:r>
            <a:r>
              <a:rPr lang="en-US" altLang="zh-CN" sz="1100" dirty="0"/>
              <a:t> </a:t>
            </a:r>
            <a:r>
              <a:rPr lang="en-US" altLang="zh-CN" sz="1100" dirty="0" err="1"/>
              <a:t>recommenderJob</a:t>
            </a:r>
            <a:r>
              <a:rPr lang="en-US" altLang="zh-CN" sz="1100" dirty="0"/>
              <a:t> = new </a:t>
            </a:r>
            <a:r>
              <a:rPr lang="en-US" altLang="zh-CN" sz="1100" dirty="0" err="1"/>
              <a:t>RecommenderJob</a:t>
            </a:r>
            <a:r>
              <a:rPr lang="en-US" altLang="zh-CN" sz="1100" dirty="0"/>
              <a:t>();</a:t>
            </a:r>
            <a:endParaRPr lang="zh-CN" altLang="zh-CN" sz="1100" dirty="0"/>
          </a:p>
          <a:p>
            <a:r>
              <a:rPr lang="en-US" altLang="zh-CN" sz="1100" dirty="0"/>
              <a:t>      </a:t>
            </a:r>
            <a:r>
              <a:rPr lang="en-US" altLang="zh-CN" sz="1100" dirty="0" err="1"/>
              <a:t>recommenderJob.setConf</a:t>
            </a:r>
            <a:r>
              <a:rPr lang="en-US" altLang="zh-CN" sz="1100" dirty="0"/>
              <a:t>(conf); </a:t>
            </a:r>
            <a:endParaRPr lang="zh-CN" altLang="zh-CN" sz="1100" dirty="0"/>
          </a:p>
          <a:p>
            <a:r>
              <a:rPr lang="en-US" altLang="zh-CN" sz="1100" dirty="0"/>
              <a:t>      </a:t>
            </a:r>
            <a:r>
              <a:rPr lang="en-US" altLang="zh-CN" sz="1100" dirty="0" err="1"/>
              <a:t>recommenderJob.run</a:t>
            </a:r>
            <a:r>
              <a:rPr lang="en-US" altLang="zh-CN" sz="1100" dirty="0"/>
              <a:t>(new String[]{"--</a:t>
            </a:r>
            <a:r>
              <a:rPr lang="en-US" altLang="zh-CN" sz="1100" dirty="0" err="1"/>
              <a:t>input",input</a:t>
            </a:r>
            <a:r>
              <a:rPr lang="en-US" altLang="zh-CN" sz="1100" dirty="0"/>
              <a:t>,</a:t>
            </a:r>
            <a:endParaRPr lang="zh-CN" altLang="zh-CN" sz="1100" dirty="0"/>
          </a:p>
          <a:p>
            <a:r>
              <a:rPr lang="en-US" altLang="zh-CN" sz="1100" dirty="0"/>
              <a:t>                                  "--</a:t>
            </a:r>
            <a:r>
              <a:rPr lang="en-US" altLang="zh-CN" sz="1100" dirty="0" err="1"/>
              <a:t>output",output</a:t>
            </a:r>
            <a:r>
              <a:rPr lang="en-US" altLang="zh-CN" sz="1100" dirty="0"/>
              <a:t>,</a:t>
            </a:r>
            <a:endParaRPr lang="zh-CN" altLang="zh-CN" sz="1100" dirty="0"/>
          </a:p>
          <a:p>
            <a:r>
              <a:rPr lang="en-US" altLang="zh-CN" sz="1100" dirty="0"/>
              <a:t>                                  "--</a:t>
            </a:r>
            <a:r>
              <a:rPr lang="en-US" altLang="zh-CN" sz="1100" dirty="0" err="1"/>
              <a:t>tempDir</a:t>
            </a:r>
            <a:r>
              <a:rPr lang="en-US" altLang="zh-CN" sz="1100" dirty="0"/>
              <a:t>",temp,</a:t>
            </a:r>
            <a:endParaRPr lang="zh-CN" altLang="zh-CN" sz="1100" dirty="0"/>
          </a:p>
          <a:p>
            <a:r>
              <a:rPr lang="en-US" altLang="zh-CN" sz="1100" dirty="0"/>
              <a:t>                                  "--</a:t>
            </a:r>
            <a:r>
              <a:rPr lang="en-US" altLang="zh-CN" sz="1100" dirty="0" err="1"/>
              <a:t>similarityClassname</a:t>
            </a:r>
            <a:r>
              <a:rPr lang="en-US" altLang="zh-CN" sz="1100" dirty="0"/>
              <a:t>", </a:t>
            </a:r>
            <a:r>
              <a:rPr lang="en-US" altLang="zh-CN" sz="1100" dirty="0" err="1"/>
              <a:t>TanimotoCoefficientSimilarity.class.getName</a:t>
            </a:r>
            <a:r>
              <a:rPr lang="en-US" altLang="zh-CN" sz="1100" dirty="0"/>
              <a:t>(), </a:t>
            </a:r>
            <a:endParaRPr lang="zh-CN" altLang="zh-CN" sz="1100" dirty="0"/>
          </a:p>
          <a:p>
            <a:r>
              <a:rPr lang="en-US" altLang="zh-CN" sz="1100" dirty="0"/>
              <a:t>                                  "--</a:t>
            </a:r>
            <a:r>
              <a:rPr lang="en-US" altLang="zh-CN" sz="1100" dirty="0" err="1"/>
              <a:t>numRecommendations</a:t>
            </a:r>
            <a:r>
              <a:rPr lang="en-US" altLang="zh-CN" sz="1100" dirty="0"/>
              <a:t>", "4"});</a:t>
            </a:r>
            <a:endParaRPr lang="zh-CN" altLang="zh-CN" sz="1100" dirty="0"/>
          </a:p>
          <a:p>
            <a:r>
              <a:rPr lang="en-US" altLang="zh-CN" sz="1100" dirty="0"/>
              <a:t>    </a:t>
            </a:r>
            <a:endParaRPr lang="zh-CN" altLang="zh-CN" sz="1100" dirty="0"/>
          </a:p>
          <a:p>
            <a:r>
              <a:rPr lang="en-US" altLang="zh-CN" sz="1100" dirty="0"/>
              <a:t>    } catch (Exception e) {</a:t>
            </a:r>
            <a:endParaRPr lang="zh-CN" altLang="zh-CN" sz="1100" dirty="0"/>
          </a:p>
          <a:p>
            <a:r>
              <a:rPr lang="en-US" altLang="zh-CN" sz="1100" dirty="0"/>
              <a:t>      </a:t>
            </a:r>
            <a:r>
              <a:rPr lang="en-US" altLang="zh-CN" sz="1100" dirty="0" err="1"/>
              <a:t>e.printStackTrace</a:t>
            </a:r>
            <a:r>
              <a:rPr lang="en-US" altLang="zh-CN" sz="1100" dirty="0"/>
              <a:t>();</a:t>
            </a:r>
            <a:endParaRPr lang="zh-CN" altLang="zh-CN" sz="1100" dirty="0"/>
          </a:p>
          <a:p>
            <a:r>
              <a:rPr lang="en-US" altLang="zh-CN" sz="1100" dirty="0"/>
              <a:t>    }</a:t>
            </a:r>
            <a:endParaRPr lang="zh-CN" altLang="zh-CN" sz="1100" dirty="0"/>
          </a:p>
          <a:p>
            <a:r>
              <a:rPr lang="en-US" altLang="zh-CN" sz="1100" dirty="0"/>
              <a:t>    return 0;</a:t>
            </a:r>
            <a:endParaRPr lang="zh-CN" altLang="zh-CN" sz="1100" dirty="0"/>
          </a:p>
          <a:p>
            <a:r>
              <a:rPr lang="en-US" altLang="zh-CN" sz="1100" dirty="0"/>
              <a:t>  }</a:t>
            </a:r>
            <a:endParaRPr lang="zh-CN" altLang="zh-CN" sz="1100" dirty="0"/>
          </a:p>
          <a:p>
            <a:r>
              <a:rPr lang="en-US" altLang="zh-CN" sz="1100" dirty="0"/>
              <a:t>}</a:t>
            </a:r>
            <a:endParaRPr lang="zh-CN" altLang="zh-CN" sz="1100" dirty="0"/>
          </a:p>
          <a:p>
            <a:endParaRPr lang="zh-CN" altLang="en-US" sz="2400" dirty="0"/>
          </a:p>
        </p:txBody>
      </p:sp>
      <p:sp>
        <p:nvSpPr>
          <p:cNvPr id="6" name="文本框 6">
            <a:extLst>
              <a:ext uri="{FF2B5EF4-FFF2-40B4-BE49-F238E27FC236}">
                <a16:creationId xmlns:a16="http://schemas.microsoft.com/office/drawing/2014/main" id="{3C73E192-E224-4396-99DD-6E87A756D91D}"/>
              </a:ext>
            </a:extLst>
          </p:cNvPr>
          <p:cNvSpPr txBox="1"/>
          <p:nvPr/>
        </p:nvSpPr>
        <p:spPr>
          <a:xfrm>
            <a:off x="134798" y="1127214"/>
            <a:ext cx="3166251" cy="307777"/>
          </a:xfrm>
          <a:prstGeom prst="rect">
            <a:avLst/>
          </a:prstGeom>
          <a:noFill/>
        </p:spPr>
        <p:txBody>
          <a:bodyPr wrap="none" rtlCol="0">
            <a:spAutoFit/>
          </a:bodyPr>
          <a:lstStyle/>
          <a:p>
            <a:pPr marL="285750" indent="-285750">
              <a:buFont typeface="Wingdings" panose="05000000000000000000" pitchFamily="2" charset="2"/>
              <a:buChar char="u"/>
            </a:pPr>
            <a:r>
              <a:rPr lang="zh-CN" altLang="en-US" sz="1400" b="1" dirty="0"/>
              <a:t>基于物品的协同过滤算法实现代码</a:t>
            </a:r>
          </a:p>
        </p:txBody>
      </p:sp>
    </p:spTree>
    <p:extLst>
      <p:ext uri="{BB962C8B-B14F-4D97-AF65-F5344CB8AC3E}">
        <p14:creationId xmlns:p14="http://schemas.microsoft.com/office/powerpoint/2010/main" val="401909458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graphicFrame>
        <p:nvGraphicFramePr>
          <p:cNvPr id="3" name="表格 2">
            <a:extLst>
              <a:ext uri="{FF2B5EF4-FFF2-40B4-BE49-F238E27FC236}">
                <a16:creationId xmlns:a16="http://schemas.microsoft.com/office/drawing/2014/main" id="{CF4C0F77-061F-4EA4-B12D-C0323A7BD640}"/>
              </a:ext>
            </a:extLst>
          </p:cNvPr>
          <p:cNvGraphicFramePr>
            <a:graphicFrameLocks noGrp="1"/>
          </p:cNvGraphicFramePr>
          <p:nvPr>
            <p:extLst>
              <p:ext uri="{D42A27DB-BD31-4B8C-83A1-F6EECF244321}">
                <p14:modId xmlns:p14="http://schemas.microsoft.com/office/powerpoint/2010/main" val="1573891358"/>
              </p:ext>
            </p:extLst>
          </p:nvPr>
        </p:nvGraphicFramePr>
        <p:xfrm>
          <a:off x="1101404" y="2143278"/>
          <a:ext cx="5119688" cy="1207867"/>
        </p:xfrm>
        <a:graphic>
          <a:graphicData uri="http://schemas.openxmlformats.org/drawingml/2006/table">
            <a:tbl>
              <a:tblPr firstRow="1" firstCol="1" bandRow="1">
                <a:tableStyleId>{21E4AEA4-8DFA-4A89-87EB-49C32662AFE0}</a:tableStyleId>
              </a:tblPr>
              <a:tblGrid>
                <a:gridCol w="1073526">
                  <a:extLst>
                    <a:ext uri="{9D8B030D-6E8A-4147-A177-3AD203B41FA5}">
                      <a16:colId xmlns:a16="http://schemas.microsoft.com/office/drawing/2014/main" val="20000"/>
                    </a:ext>
                  </a:extLst>
                </a:gridCol>
                <a:gridCol w="1347842">
                  <a:extLst>
                    <a:ext uri="{9D8B030D-6E8A-4147-A177-3AD203B41FA5}">
                      <a16:colId xmlns:a16="http://schemas.microsoft.com/office/drawing/2014/main" val="20001"/>
                    </a:ext>
                  </a:extLst>
                </a:gridCol>
                <a:gridCol w="1349160">
                  <a:extLst>
                    <a:ext uri="{9D8B030D-6E8A-4147-A177-3AD203B41FA5}">
                      <a16:colId xmlns:a16="http://schemas.microsoft.com/office/drawing/2014/main" val="20002"/>
                    </a:ext>
                  </a:extLst>
                </a:gridCol>
                <a:gridCol w="1349160">
                  <a:extLst>
                    <a:ext uri="{9D8B030D-6E8A-4147-A177-3AD203B41FA5}">
                      <a16:colId xmlns:a16="http://schemas.microsoft.com/office/drawing/2014/main" val="20003"/>
                    </a:ext>
                  </a:extLst>
                </a:gridCol>
              </a:tblGrid>
              <a:tr h="268923">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1.12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1.49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0.48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1.31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0.59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1.13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0.67</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1.39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0.05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bl>
          </a:graphicData>
        </a:graphic>
      </p:graphicFrame>
      <p:sp>
        <p:nvSpPr>
          <p:cNvPr id="4" name="TextBox 14">
            <a:extLst>
              <a:ext uri="{FF2B5EF4-FFF2-40B4-BE49-F238E27FC236}">
                <a16:creationId xmlns:a16="http://schemas.microsoft.com/office/drawing/2014/main" id="{2D318DB3-46B2-47CB-83E4-5738AB60BE67}"/>
              </a:ext>
            </a:extLst>
          </p:cNvPr>
          <p:cNvSpPr txBox="1"/>
          <p:nvPr/>
        </p:nvSpPr>
        <p:spPr>
          <a:xfrm>
            <a:off x="676334" y="2054713"/>
            <a:ext cx="327259" cy="1384995"/>
          </a:xfrm>
          <a:prstGeom prst="rect">
            <a:avLst/>
          </a:prstGeom>
          <a:noFill/>
        </p:spPr>
        <p:txBody>
          <a:bodyPr wrap="square" rtlCol="0">
            <a:spAutoFit/>
          </a:bodyPr>
          <a:lstStyle/>
          <a:p>
            <a:r>
              <a:rPr lang="zh-CN" altLang="zh-CN" sz="1200" dirty="0"/>
              <a:t>用户特征矩阵</a:t>
            </a:r>
            <a:r>
              <a:rPr lang="en-US" altLang="zh-CN" sz="1200" i="1" dirty="0"/>
              <a:t>U</a:t>
            </a:r>
            <a:endParaRPr lang="zh-CN" altLang="en-US" sz="1200" dirty="0">
              <a:solidFill>
                <a:schemeClr val="tx1">
                  <a:lumMod val="75000"/>
                  <a:lumOff val="25000"/>
                </a:schemeClr>
              </a:solidFill>
            </a:endParaRPr>
          </a:p>
        </p:txBody>
      </p:sp>
      <p:graphicFrame>
        <p:nvGraphicFramePr>
          <p:cNvPr id="5" name="表格 4">
            <a:extLst>
              <a:ext uri="{FF2B5EF4-FFF2-40B4-BE49-F238E27FC236}">
                <a16:creationId xmlns:a16="http://schemas.microsoft.com/office/drawing/2014/main" id="{5370AB09-3CE3-45D1-9580-D344DF012CC1}"/>
              </a:ext>
            </a:extLst>
          </p:cNvPr>
          <p:cNvGraphicFramePr>
            <a:graphicFrameLocks noGrp="1"/>
          </p:cNvGraphicFramePr>
          <p:nvPr>
            <p:extLst>
              <p:ext uri="{D42A27DB-BD31-4B8C-83A1-F6EECF244321}">
                <p14:modId xmlns:p14="http://schemas.microsoft.com/office/powerpoint/2010/main" val="154573919"/>
              </p:ext>
            </p:extLst>
          </p:nvPr>
        </p:nvGraphicFramePr>
        <p:xfrm>
          <a:off x="1097396" y="3555988"/>
          <a:ext cx="5157993" cy="1258279"/>
        </p:xfrm>
        <a:graphic>
          <a:graphicData uri="http://schemas.openxmlformats.org/drawingml/2006/table">
            <a:tbl>
              <a:tblPr firstRow="1" firstCol="1" bandRow="1">
                <a:tableStyleId>{00A15C55-8517-42AA-B614-E9B94910E393}</a:tableStyleId>
              </a:tblPr>
              <a:tblGrid>
                <a:gridCol w="1077913">
                  <a:extLst>
                    <a:ext uri="{9D8B030D-6E8A-4147-A177-3AD203B41FA5}">
                      <a16:colId xmlns:a16="http://schemas.microsoft.com/office/drawing/2014/main" val="20000"/>
                    </a:ext>
                  </a:extLst>
                </a:gridCol>
                <a:gridCol w="1542126">
                  <a:extLst>
                    <a:ext uri="{9D8B030D-6E8A-4147-A177-3AD203B41FA5}">
                      <a16:colId xmlns:a16="http://schemas.microsoft.com/office/drawing/2014/main" val="20001"/>
                    </a:ext>
                  </a:extLst>
                </a:gridCol>
                <a:gridCol w="1268977">
                  <a:extLst>
                    <a:ext uri="{9D8B030D-6E8A-4147-A177-3AD203B41FA5}">
                      <a16:colId xmlns:a16="http://schemas.microsoft.com/office/drawing/2014/main" val="20002"/>
                    </a:ext>
                  </a:extLst>
                </a:gridCol>
                <a:gridCol w="1268977">
                  <a:extLst>
                    <a:ext uri="{9D8B030D-6E8A-4147-A177-3AD203B41FA5}">
                      <a16:colId xmlns:a16="http://schemas.microsoft.com/office/drawing/2014/main" val="20003"/>
                    </a:ext>
                  </a:extLst>
                </a:gridCol>
              </a:tblGrid>
              <a:tr h="261275">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1.81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1.62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0.74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2.66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1.71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-1.08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1.73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-0.23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0.78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3.16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-0.24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0.90</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6" name="TextBox 17">
            <a:extLst>
              <a:ext uri="{FF2B5EF4-FFF2-40B4-BE49-F238E27FC236}">
                <a16:creationId xmlns:a16="http://schemas.microsoft.com/office/drawing/2014/main" id="{7B4CBF1B-5820-491A-9091-BFE96113AA4C}"/>
              </a:ext>
            </a:extLst>
          </p:cNvPr>
          <p:cNvSpPr txBox="1"/>
          <p:nvPr/>
        </p:nvSpPr>
        <p:spPr>
          <a:xfrm>
            <a:off x="676334" y="3516593"/>
            <a:ext cx="385011" cy="1384995"/>
          </a:xfrm>
          <a:prstGeom prst="rect">
            <a:avLst/>
          </a:prstGeom>
          <a:noFill/>
        </p:spPr>
        <p:txBody>
          <a:bodyPr wrap="square" rtlCol="0">
            <a:spAutoFit/>
          </a:bodyPr>
          <a:lstStyle/>
          <a:p>
            <a:r>
              <a:rPr lang="zh-CN" altLang="zh-CN" sz="1200" dirty="0"/>
              <a:t>物品特征矩阵</a:t>
            </a:r>
            <a:r>
              <a:rPr lang="en-US" altLang="zh-CN" sz="1200" i="1" dirty="0"/>
              <a:t>M</a:t>
            </a:r>
            <a:endParaRPr lang="zh-CN" altLang="en-US" sz="1200" dirty="0">
              <a:solidFill>
                <a:schemeClr val="tx1">
                  <a:lumMod val="75000"/>
                  <a:lumOff val="25000"/>
                </a:schemeClr>
              </a:solidFill>
            </a:endParaRPr>
          </a:p>
        </p:txBody>
      </p:sp>
      <p:graphicFrame>
        <p:nvGraphicFramePr>
          <p:cNvPr id="7" name="表格 6">
            <a:extLst>
              <a:ext uri="{FF2B5EF4-FFF2-40B4-BE49-F238E27FC236}">
                <a16:creationId xmlns:a16="http://schemas.microsoft.com/office/drawing/2014/main" id="{EDEE1DFC-374F-43B0-99EA-BEE20D78C1F1}"/>
              </a:ext>
            </a:extLst>
          </p:cNvPr>
          <p:cNvGraphicFramePr>
            <a:graphicFrameLocks noGrp="1"/>
          </p:cNvGraphicFramePr>
          <p:nvPr>
            <p:extLst>
              <p:ext uri="{D42A27DB-BD31-4B8C-83A1-F6EECF244321}">
                <p14:modId xmlns:p14="http://schemas.microsoft.com/office/powerpoint/2010/main" val="2667681355"/>
              </p:ext>
            </p:extLst>
          </p:nvPr>
        </p:nvGraphicFramePr>
        <p:xfrm>
          <a:off x="1110246" y="5025156"/>
          <a:ext cx="5176047" cy="1214395"/>
        </p:xfrm>
        <a:graphic>
          <a:graphicData uri="http://schemas.openxmlformats.org/drawingml/2006/table">
            <a:tbl>
              <a:tblPr firstRow="1" firstCol="1" bandRow="1">
                <a:tableStyleId>{93296810-A885-4BE3-A3E7-6D5BEEA58F35}</a:tableStyleId>
              </a:tblPr>
              <a:tblGrid>
                <a:gridCol w="1058944">
                  <a:extLst>
                    <a:ext uri="{9D8B030D-6E8A-4147-A177-3AD203B41FA5}">
                      <a16:colId xmlns:a16="http://schemas.microsoft.com/office/drawing/2014/main" val="20000"/>
                    </a:ext>
                  </a:extLst>
                </a:gridCol>
                <a:gridCol w="1049816">
                  <a:extLst>
                    <a:ext uri="{9D8B030D-6E8A-4147-A177-3AD203B41FA5}">
                      <a16:colId xmlns:a16="http://schemas.microsoft.com/office/drawing/2014/main" val="20001"/>
                    </a:ext>
                  </a:extLst>
                </a:gridCol>
                <a:gridCol w="1022429">
                  <a:extLst>
                    <a:ext uri="{9D8B030D-6E8A-4147-A177-3AD203B41FA5}">
                      <a16:colId xmlns:a16="http://schemas.microsoft.com/office/drawing/2014/main" val="20002"/>
                    </a:ext>
                  </a:extLst>
                </a:gridCol>
                <a:gridCol w="1022429">
                  <a:extLst>
                    <a:ext uri="{9D8B030D-6E8A-4147-A177-3AD203B41FA5}">
                      <a16:colId xmlns:a16="http://schemas.microsoft.com/office/drawing/2014/main" val="20003"/>
                    </a:ext>
                  </a:extLst>
                </a:gridCol>
                <a:gridCol w="1022429">
                  <a:extLst>
                    <a:ext uri="{9D8B030D-6E8A-4147-A177-3AD203B41FA5}">
                      <a16:colId xmlns:a16="http://schemas.microsoft.com/office/drawing/2014/main" val="20004"/>
                    </a:ext>
                  </a:extLst>
                </a:gridCol>
              </a:tblGrid>
              <a:tr h="313419">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4.796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5.009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1.969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3.614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1.965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1.958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2.846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4.795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a:effectLst/>
                        </a:rPr>
                        <a:t>2.746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4.713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1.395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2.942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2.930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3.297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a:effectLst/>
                        </a:rPr>
                        <a:t>2.744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4.785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8" name="TextBox 19">
            <a:extLst>
              <a:ext uri="{FF2B5EF4-FFF2-40B4-BE49-F238E27FC236}">
                <a16:creationId xmlns:a16="http://schemas.microsoft.com/office/drawing/2014/main" id="{2B49411B-C23D-4C25-9C22-791962344B19}"/>
              </a:ext>
            </a:extLst>
          </p:cNvPr>
          <p:cNvSpPr txBox="1"/>
          <p:nvPr/>
        </p:nvSpPr>
        <p:spPr>
          <a:xfrm>
            <a:off x="676334" y="5023942"/>
            <a:ext cx="332469" cy="1384995"/>
          </a:xfrm>
          <a:prstGeom prst="rect">
            <a:avLst/>
          </a:prstGeom>
          <a:noFill/>
        </p:spPr>
        <p:txBody>
          <a:bodyPr wrap="square" rtlCol="0">
            <a:spAutoFit/>
          </a:bodyPr>
          <a:lstStyle/>
          <a:p>
            <a:r>
              <a:rPr lang="zh-CN" altLang="zh-CN" sz="1200" dirty="0"/>
              <a:t>预测评分矩阵</a:t>
            </a:r>
            <a:r>
              <a:rPr lang="en-US" altLang="zh-CN" sz="1200" i="1" dirty="0"/>
              <a:t>A</a:t>
            </a:r>
            <a:endParaRPr lang="zh-CN" altLang="en-US" sz="1200" dirty="0">
              <a:solidFill>
                <a:schemeClr val="tx1">
                  <a:lumMod val="75000"/>
                  <a:lumOff val="25000"/>
                </a:schemeClr>
              </a:solidFill>
            </a:endParaRPr>
          </a:p>
        </p:txBody>
      </p:sp>
      <p:sp>
        <p:nvSpPr>
          <p:cNvPr id="9" name="矩形 8">
            <a:extLst>
              <a:ext uri="{FF2B5EF4-FFF2-40B4-BE49-F238E27FC236}">
                <a16:creationId xmlns:a16="http://schemas.microsoft.com/office/drawing/2014/main" id="{C33B1A00-D185-49E1-94AB-495C746EC36F}"/>
              </a:ext>
            </a:extLst>
          </p:cNvPr>
          <p:cNvSpPr/>
          <p:nvPr/>
        </p:nvSpPr>
        <p:spPr>
          <a:xfrm>
            <a:off x="8423523" y="2491444"/>
            <a:ext cx="1542248" cy="449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a:t>A</a:t>
            </a:r>
            <a:endParaRPr lang="zh-CN" altLang="en-US" sz="1400"/>
          </a:p>
        </p:txBody>
      </p:sp>
      <p:sp>
        <p:nvSpPr>
          <p:cNvPr id="10" name="矩形 9">
            <a:extLst>
              <a:ext uri="{FF2B5EF4-FFF2-40B4-BE49-F238E27FC236}">
                <a16:creationId xmlns:a16="http://schemas.microsoft.com/office/drawing/2014/main" id="{B3771028-BE28-4D95-91A8-CB03E29EEB23}"/>
              </a:ext>
            </a:extLst>
          </p:cNvPr>
          <p:cNvSpPr/>
          <p:nvPr/>
        </p:nvSpPr>
        <p:spPr>
          <a:xfrm>
            <a:off x="7633350" y="3562403"/>
            <a:ext cx="1475572" cy="481616"/>
          </a:xfrm>
          <a:prstGeom prst="rect">
            <a:avLst/>
          </a:prstGeom>
          <a:solidFill>
            <a:srgbClr val="C1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a:t>U</a:t>
            </a:r>
            <a:endParaRPr lang="zh-CN" altLang="en-US" sz="1400"/>
          </a:p>
        </p:txBody>
      </p:sp>
      <p:sp>
        <p:nvSpPr>
          <p:cNvPr id="11" name="矩形 10">
            <a:extLst>
              <a:ext uri="{FF2B5EF4-FFF2-40B4-BE49-F238E27FC236}">
                <a16:creationId xmlns:a16="http://schemas.microsoft.com/office/drawing/2014/main" id="{811AA967-E273-4659-9436-2D64B288BE7B}"/>
              </a:ext>
            </a:extLst>
          </p:cNvPr>
          <p:cNvSpPr/>
          <p:nvPr/>
        </p:nvSpPr>
        <p:spPr>
          <a:xfrm>
            <a:off x="9366497" y="3562403"/>
            <a:ext cx="1504149" cy="481616"/>
          </a:xfrm>
          <a:prstGeom prst="rect">
            <a:avLst/>
          </a:prstGeom>
          <a:solidFill>
            <a:srgbClr val="61C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a:t>M</a:t>
            </a:r>
            <a:endParaRPr lang="zh-CN" altLang="en-US" sz="1400"/>
          </a:p>
        </p:txBody>
      </p:sp>
      <p:cxnSp>
        <p:nvCxnSpPr>
          <p:cNvPr id="12" name="直接连接符 11">
            <a:extLst>
              <a:ext uri="{FF2B5EF4-FFF2-40B4-BE49-F238E27FC236}">
                <a16:creationId xmlns:a16="http://schemas.microsoft.com/office/drawing/2014/main" id="{8BA7665C-875A-460F-A9C1-1E54C83C702F}"/>
              </a:ext>
            </a:extLst>
          </p:cNvPr>
          <p:cNvCxnSpPr>
            <a:stCxn id="9" idx="2"/>
            <a:endCxn id="10" idx="0"/>
          </p:cNvCxnSpPr>
          <p:nvPr/>
        </p:nvCxnSpPr>
        <p:spPr>
          <a:xfrm flipH="1">
            <a:off x="8371136" y="2940772"/>
            <a:ext cx="823511"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AD2F952-39EA-4038-95E4-A051F5B4AD98}"/>
              </a:ext>
            </a:extLst>
          </p:cNvPr>
          <p:cNvCxnSpPr>
            <a:stCxn id="9" idx="2"/>
            <a:endCxn id="11" idx="0"/>
          </p:cNvCxnSpPr>
          <p:nvPr/>
        </p:nvCxnSpPr>
        <p:spPr>
          <a:xfrm>
            <a:off x="9194647" y="2940772"/>
            <a:ext cx="923925"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8208">
            <a:extLst>
              <a:ext uri="{FF2B5EF4-FFF2-40B4-BE49-F238E27FC236}">
                <a16:creationId xmlns:a16="http://schemas.microsoft.com/office/drawing/2014/main" id="{30965AFA-71E1-42CB-8BA6-E9EDD8695C8A}"/>
              </a:ext>
            </a:extLst>
          </p:cNvPr>
          <p:cNvSpPr txBox="1"/>
          <p:nvPr/>
        </p:nvSpPr>
        <p:spPr>
          <a:xfrm>
            <a:off x="7633350" y="3034369"/>
            <a:ext cx="2485222" cy="369332"/>
          </a:xfrm>
          <a:prstGeom prst="rect">
            <a:avLst/>
          </a:prstGeom>
          <a:noFill/>
        </p:spPr>
        <p:txBody>
          <a:bodyPr wrap="square" rtlCol="0">
            <a:spAutoFit/>
          </a:bodyPr>
          <a:lstStyle/>
          <a:p>
            <a:r>
              <a:rPr lang="en-US" altLang="zh-CN" i="1" dirty="0">
                <a:solidFill>
                  <a:schemeClr val="tx1">
                    <a:lumMod val="75000"/>
                    <a:lumOff val="25000"/>
                  </a:schemeClr>
                </a:solidFill>
                <a:latin typeface="+mj-ea"/>
                <a:ea typeface="+mj-ea"/>
              </a:rPr>
              <a:t>A</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U</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M</a:t>
            </a:r>
            <a:r>
              <a:rPr lang="en-US" altLang="zh-CN" baseline="30000" dirty="0">
                <a:solidFill>
                  <a:schemeClr val="tx1">
                    <a:lumMod val="75000"/>
                    <a:lumOff val="25000"/>
                  </a:schemeClr>
                </a:solidFill>
                <a:latin typeface="+mj-ea"/>
                <a:ea typeface="+mj-ea"/>
              </a:rPr>
              <a:t>T</a:t>
            </a:r>
            <a:endParaRPr lang="zh-CN" altLang="en-US" dirty="0">
              <a:solidFill>
                <a:schemeClr val="tx1">
                  <a:lumMod val="75000"/>
                  <a:lumOff val="25000"/>
                </a:schemeClr>
              </a:solidFill>
              <a:latin typeface="+mj-ea"/>
              <a:ea typeface="+mj-ea"/>
            </a:endParaRPr>
          </a:p>
        </p:txBody>
      </p:sp>
      <p:grpSp>
        <p:nvGrpSpPr>
          <p:cNvPr id="15" name="组合 14">
            <a:extLst>
              <a:ext uri="{FF2B5EF4-FFF2-40B4-BE49-F238E27FC236}">
                <a16:creationId xmlns:a16="http://schemas.microsoft.com/office/drawing/2014/main" id="{09981123-84BF-43D4-BEF5-348A48C03DA3}"/>
              </a:ext>
            </a:extLst>
          </p:cNvPr>
          <p:cNvGrpSpPr/>
          <p:nvPr/>
        </p:nvGrpSpPr>
        <p:grpSpPr>
          <a:xfrm>
            <a:off x="8969976" y="4288394"/>
            <a:ext cx="449341" cy="751374"/>
            <a:chOff x="1265991" y="1060945"/>
            <a:chExt cx="449341" cy="374451"/>
          </a:xfrm>
        </p:grpSpPr>
        <p:sp>
          <p:nvSpPr>
            <p:cNvPr id="16" name="右箭头 50">
              <a:extLst>
                <a:ext uri="{FF2B5EF4-FFF2-40B4-BE49-F238E27FC236}">
                  <a16:creationId xmlns:a16="http://schemas.microsoft.com/office/drawing/2014/main" id="{A10278AD-10FF-485A-842D-3857E8C39728}"/>
                </a:ext>
              </a:extLst>
            </p:cNvPr>
            <p:cNvSpPr/>
            <p:nvPr/>
          </p:nvSpPr>
          <p:spPr>
            <a:xfrm rot="5400000">
              <a:off x="1303436" y="1023500"/>
              <a:ext cx="374451" cy="4493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右箭头 4">
              <a:extLst>
                <a:ext uri="{FF2B5EF4-FFF2-40B4-BE49-F238E27FC236}">
                  <a16:creationId xmlns:a16="http://schemas.microsoft.com/office/drawing/2014/main" id="{4023028D-31AC-4C94-8CAC-77EF4FE4BF4D}"/>
                </a:ext>
              </a:extLst>
            </p:cNvPr>
            <p:cNvSpPr/>
            <p:nvPr/>
          </p:nvSpPr>
          <p:spPr>
            <a:xfrm>
              <a:off x="1355860" y="1060945"/>
              <a:ext cx="269605" cy="2621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p:txBody>
        </p:sp>
      </p:grpSp>
      <p:sp>
        <p:nvSpPr>
          <p:cNvPr id="18" name="矩形 17">
            <a:extLst>
              <a:ext uri="{FF2B5EF4-FFF2-40B4-BE49-F238E27FC236}">
                <a16:creationId xmlns:a16="http://schemas.microsoft.com/office/drawing/2014/main" id="{7AEA0334-280F-4220-A199-B23C48071CD6}"/>
              </a:ext>
            </a:extLst>
          </p:cNvPr>
          <p:cNvSpPr/>
          <p:nvPr/>
        </p:nvSpPr>
        <p:spPr>
          <a:xfrm>
            <a:off x="8371136" y="5129638"/>
            <a:ext cx="1789095" cy="449328"/>
          </a:xfrm>
          <a:prstGeom prst="rect">
            <a:avLst/>
          </a:prstGeom>
          <a:solidFill>
            <a:srgbClr val="73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  </a:t>
            </a:r>
            <a:r>
              <a:rPr lang="zh-CN" altLang="zh-CN" sz="1400" dirty="0"/>
              <a:t>预测评分矩阵</a:t>
            </a:r>
            <a:r>
              <a:rPr lang="en-US" altLang="zh-CN" sz="1400" i="1" dirty="0" err="1"/>
              <a:t>A</a:t>
            </a:r>
            <a:r>
              <a:rPr lang="en-US" altLang="zh-CN" sz="1400" dirty="0" err="1"/>
              <a:t>_k</a:t>
            </a:r>
            <a:endParaRPr lang="zh-CN" altLang="en-US" sz="1400" dirty="0">
              <a:solidFill>
                <a:schemeClr val="tx1">
                  <a:lumMod val="75000"/>
                  <a:lumOff val="25000"/>
                </a:schemeClr>
              </a:solidFill>
            </a:endParaRPr>
          </a:p>
        </p:txBody>
      </p:sp>
      <p:sp>
        <p:nvSpPr>
          <p:cNvPr id="19" name="文本框 6">
            <a:extLst>
              <a:ext uri="{FF2B5EF4-FFF2-40B4-BE49-F238E27FC236}">
                <a16:creationId xmlns:a16="http://schemas.microsoft.com/office/drawing/2014/main" id="{E00ADED8-1262-46DA-9DAA-FDEDBB0CA81E}"/>
              </a:ext>
            </a:extLst>
          </p:cNvPr>
          <p:cNvSpPr txBox="1"/>
          <p:nvPr/>
        </p:nvSpPr>
        <p:spPr>
          <a:xfrm>
            <a:off x="134798" y="973326"/>
            <a:ext cx="2393604" cy="307777"/>
          </a:xfrm>
          <a:prstGeom prst="rect">
            <a:avLst/>
          </a:prstGeom>
          <a:noFill/>
        </p:spPr>
        <p:txBody>
          <a:bodyPr wrap="none" rtlCol="0">
            <a:spAutoFit/>
          </a:bodyPr>
          <a:lstStyle/>
          <a:p>
            <a:pPr marL="285750" indent="-285750">
              <a:buFont typeface="Wingdings" panose="05000000000000000000" pitchFamily="2" charset="2"/>
              <a:buChar char="u"/>
            </a:pPr>
            <a:r>
              <a:rPr lang="zh-CN" altLang="zh-CN" sz="1400" b="1" dirty="0"/>
              <a:t>基于</a:t>
            </a:r>
            <a:r>
              <a:rPr lang="en-US" altLang="zh-CN" sz="1400" b="1" dirty="0"/>
              <a:t>ALS</a:t>
            </a:r>
            <a:r>
              <a:rPr lang="zh-CN" altLang="zh-CN" sz="1400" b="1" dirty="0"/>
              <a:t>的矩阵分解算法</a:t>
            </a:r>
            <a:endParaRPr lang="zh-CN" altLang="en-US" sz="1400" b="1" dirty="0"/>
          </a:p>
        </p:txBody>
      </p:sp>
      <p:sp>
        <p:nvSpPr>
          <p:cNvPr id="20" name="TextBox 16">
            <a:extLst>
              <a:ext uri="{FF2B5EF4-FFF2-40B4-BE49-F238E27FC236}">
                <a16:creationId xmlns:a16="http://schemas.microsoft.com/office/drawing/2014/main" id="{311854A0-13CD-452F-9B72-6B0490198AB8}"/>
              </a:ext>
            </a:extLst>
          </p:cNvPr>
          <p:cNvSpPr txBox="1"/>
          <p:nvPr/>
        </p:nvSpPr>
        <p:spPr>
          <a:xfrm>
            <a:off x="1110246" y="1547686"/>
            <a:ext cx="5110845"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21" name="TextBox 16">
            <a:extLst>
              <a:ext uri="{FF2B5EF4-FFF2-40B4-BE49-F238E27FC236}">
                <a16:creationId xmlns:a16="http://schemas.microsoft.com/office/drawing/2014/main" id="{62B5E72A-2BAE-4A5D-8FC5-68092E3417EF}"/>
              </a:ext>
            </a:extLst>
          </p:cNvPr>
          <p:cNvSpPr txBox="1"/>
          <p:nvPr/>
        </p:nvSpPr>
        <p:spPr>
          <a:xfrm>
            <a:off x="7633350" y="1539367"/>
            <a:ext cx="323729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处 理 流 程</a:t>
            </a:r>
          </a:p>
        </p:txBody>
      </p:sp>
      <p:cxnSp>
        <p:nvCxnSpPr>
          <p:cNvPr id="22" name="直接连接符 21">
            <a:extLst>
              <a:ext uri="{FF2B5EF4-FFF2-40B4-BE49-F238E27FC236}">
                <a16:creationId xmlns:a16="http://schemas.microsoft.com/office/drawing/2014/main" id="{C9DAC52E-B015-4504-9427-02D0E6BE7229}"/>
              </a:ext>
            </a:extLst>
          </p:cNvPr>
          <p:cNvCxnSpPr/>
          <p:nvPr/>
        </p:nvCxnSpPr>
        <p:spPr>
          <a:xfrm>
            <a:off x="6827521" y="1472596"/>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03914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大数据的技术支撑</a:t>
            </a:r>
          </a:p>
          <a:p>
            <a:endParaRPr lang="zh-CN" altLang="en-US" dirty="0"/>
          </a:p>
        </p:txBody>
      </p:sp>
      <p:sp>
        <p:nvSpPr>
          <p:cNvPr id="5" name="椭圆 4">
            <a:extLst>
              <a:ext uri="{FF2B5EF4-FFF2-40B4-BE49-F238E27FC236}">
                <a16:creationId xmlns:a16="http://schemas.microsoft.com/office/drawing/2014/main" id="{8C5CA0E3-6A5B-4752-8A37-6EAE68A38403}"/>
              </a:ext>
            </a:extLst>
          </p:cNvPr>
          <p:cNvSpPr/>
          <p:nvPr/>
        </p:nvSpPr>
        <p:spPr>
          <a:xfrm>
            <a:off x="6013570" y="3499991"/>
            <a:ext cx="1565031" cy="1573823"/>
          </a:xfrm>
          <a:prstGeom prst="ellips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a:extLst>
              <a:ext uri="{FF2B5EF4-FFF2-40B4-BE49-F238E27FC236}">
                <a16:creationId xmlns:a16="http://schemas.microsoft.com/office/drawing/2014/main" id="{41D26548-697C-4550-8CF2-9CADF4A439BD}"/>
              </a:ext>
            </a:extLst>
          </p:cNvPr>
          <p:cNvSpPr/>
          <p:nvPr/>
        </p:nvSpPr>
        <p:spPr>
          <a:xfrm>
            <a:off x="3490950" y="3497263"/>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7" name="直接箭头连接符 6">
            <a:extLst>
              <a:ext uri="{FF2B5EF4-FFF2-40B4-BE49-F238E27FC236}">
                <a16:creationId xmlns:a16="http://schemas.microsoft.com/office/drawing/2014/main" id="{3275B759-AFCF-4662-AB6F-46D0F5172252}"/>
              </a:ext>
            </a:extLst>
          </p:cNvPr>
          <p:cNvCxnSpPr>
            <a:endCxn id="5" idx="0"/>
          </p:cNvCxnSpPr>
          <p:nvPr/>
        </p:nvCxnSpPr>
        <p:spPr>
          <a:xfrm>
            <a:off x="6074523" y="2987098"/>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8263B7FF-2EA9-4370-ACFB-8DB6657E350A}"/>
              </a:ext>
            </a:extLst>
          </p:cNvPr>
          <p:cNvCxnSpPr>
            <a:endCxn id="6" idx="0"/>
          </p:cNvCxnSpPr>
          <p:nvPr/>
        </p:nvCxnSpPr>
        <p:spPr>
          <a:xfrm flipH="1">
            <a:off x="4273466" y="2987098"/>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F54E581-3754-4081-B6AB-C992A8D0311F}"/>
              </a:ext>
            </a:extLst>
          </p:cNvPr>
          <p:cNvCxnSpPr>
            <a:stCxn id="6" idx="6"/>
            <a:endCxn id="5" idx="2"/>
          </p:cNvCxnSpPr>
          <p:nvPr/>
        </p:nvCxnSpPr>
        <p:spPr>
          <a:xfrm>
            <a:off x="5055981" y="4284175"/>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右箭头 11">
            <a:extLst>
              <a:ext uri="{FF2B5EF4-FFF2-40B4-BE49-F238E27FC236}">
                <a16:creationId xmlns:a16="http://schemas.microsoft.com/office/drawing/2014/main" id="{076C7220-C6BF-4EFE-89A6-E13B71FF6510}"/>
              </a:ext>
            </a:extLst>
          </p:cNvPr>
          <p:cNvSpPr/>
          <p:nvPr/>
        </p:nvSpPr>
        <p:spPr>
          <a:xfrm rot="2046380">
            <a:off x="3888594" y="2751869"/>
            <a:ext cx="605936" cy="342900"/>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右箭头 52">
            <a:extLst>
              <a:ext uri="{FF2B5EF4-FFF2-40B4-BE49-F238E27FC236}">
                <a16:creationId xmlns:a16="http://schemas.microsoft.com/office/drawing/2014/main" id="{97A59434-6724-4FF1-AE40-5B0248F37515}"/>
              </a:ext>
            </a:extLst>
          </p:cNvPr>
          <p:cNvSpPr/>
          <p:nvPr/>
        </p:nvSpPr>
        <p:spPr>
          <a:xfrm rot="7975343">
            <a:off x="6567932" y="2741602"/>
            <a:ext cx="604569" cy="3429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右箭头 54">
            <a:extLst>
              <a:ext uri="{FF2B5EF4-FFF2-40B4-BE49-F238E27FC236}">
                <a16:creationId xmlns:a16="http://schemas.microsoft.com/office/drawing/2014/main" id="{8DB102CE-EDCB-4640-BC51-5E99F5D3C025}"/>
              </a:ext>
            </a:extLst>
          </p:cNvPr>
          <p:cNvSpPr/>
          <p:nvPr/>
        </p:nvSpPr>
        <p:spPr>
          <a:xfrm rot="16200000">
            <a:off x="5243536" y="4817693"/>
            <a:ext cx="555329" cy="3429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14">
            <a:extLst>
              <a:ext uri="{FF2B5EF4-FFF2-40B4-BE49-F238E27FC236}">
                <a16:creationId xmlns:a16="http://schemas.microsoft.com/office/drawing/2014/main" id="{A165EA55-7FB4-4420-A194-FB87697A9649}"/>
              </a:ext>
            </a:extLst>
          </p:cNvPr>
          <p:cNvSpPr txBox="1"/>
          <p:nvPr/>
        </p:nvSpPr>
        <p:spPr>
          <a:xfrm>
            <a:off x="7258251" y="2103788"/>
            <a:ext cx="2732772"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数据源整合进行存储、清洗、挖掘、分析后得出结果直到优化企业管理提高效率</a:t>
            </a:r>
          </a:p>
        </p:txBody>
      </p:sp>
      <p:sp>
        <p:nvSpPr>
          <p:cNvPr id="15" name="TextBox 15">
            <a:extLst>
              <a:ext uri="{FF2B5EF4-FFF2-40B4-BE49-F238E27FC236}">
                <a16:creationId xmlns:a16="http://schemas.microsoft.com/office/drawing/2014/main" id="{3BC792D4-C359-47C4-BE3D-AFEEBB1D0358}"/>
              </a:ext>
            </a:extLst>
          </p:cNvPr>
          <p:cNvSpPr txBox="1"/>
          <p:nvPr/>
        </p:nvSpPr>
        <p:spPr>
          <a:xfrm>
            <a:off x="1464241" y="2313322"/>
            <a:ext cx="2251605"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云计算、硬件性价比的提高以及软件技术的进步</a:t>
            </a:r>
          </a:p>
        </p:txBody>
      </p:sp>
      <p:sp>
        <p:nvSpPr>
          <p:cNvPr id="16" name="TextBox 59">
            <a:extLst>
              <a:ext uri="{FF2B5EF4-FFF2-40B4-BE49-F238E27FC236}">
                <a16:creationId xmlns:a16="http://schemas.microsoft.com/office/drawing/2014/main" id="{85D8438B-9297-49AB-8ED2-D47DB1174E48}"/>
              </a:ext>
            </a:extLst>
          </p:cNvPr>
          <p:cNvSpPr txBox="1"/>
          <p:nvPr/>
        </p:nvSpPr>
        <p:spPr>
          <a:xfrm>
            <a:off x="4291862" y="5400550"/>
            <a:ext cx="2692104"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智能设备、传感器的普及，推动物联网、人工智能的发展</a:t>
            </a:r>
          </a:p>
        </p:txBody>
      </p:sp>
      <p:sp>
        <p:nvSpPr>
          <p:cNvPr id="18" name="TextBox 60">
            <a:extLst>
              <a:ext uri="{FF2B5EF4-FFF2-40B4-BE49-F238E27FC236}">
                <a16:creationId xmlns:a16="http://schemas.microsoft.com/office/drawing/2014/main" id="{10094289-8F86-4BC0-8B36-D93C6BAB80FE}"/>
              </a:ext>
            </a:extLst>
          </p:cNvPr>
          <p:cNvSpPr txBox="1"/>
          <p:nvPr/>
        </p:nvSpPr>
        <p:spPr>
          <a:xfrm>
            <a:off x="3587558" y="3731825"/>
            <a:ext cx="1345816" cy="86177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endParaRPr>
          </a:p>
          <a:p>
            <a:pPr algn="ctr"/>
            <a:r>
              <a:rPr lang="zh-CN" altLang="en-US" sz="1400" dirty="0">
                <a:solidFill>
                  <a:schemeClr val="bg1"/>
                </a:solidFill>
              </a:rPr>
              <a:t>存储</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   存储成本下降</a:t>
            </a:r>
          </a:p>
        </p:txBody>
      </p:sp>
      <p:sp>
        <p:nvSpPr>
          <p:cNvPr id="19" name="TextBox 61">
            <a:extLst>
              <a:ext uri="{FF2B5EF4-FFF2-40B4-BE49-F238E27FC236}">
                <a16:creationId xmlns:a16="http://schemas.microsoft.com/office/drawing/2014/main" id="{516E74AD-513A-4750-B046-CCE44039A1E2}"/>
              </a:ext>
            </a:extLst>
          </p:cNvPr>
          <p:cNvSpPr txBox="1"/>
          <p:nvPr/>
        </p:nvSpPr>
        <p:spPr>
          <a:xfrm>
            <a:off x="6217900" y="3561245"/>
            <a:ext cx="1345816"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endParaRPr>
          </a:p>
          <a:p>
            <a:r>
              <a:rPr lang="zh-CN" altLang="en-US" sz="1400" dirty="0">
                <a:solidFill>
                  <a:schemeClr val="bg1"/>
                </a:solidFill>
              </a:rPr>
              <a:t>        智能</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实现信息对等解放脑力，机器拥有人的智慧</a:t>
            </a:r>
          </a:p>
        </p:txBody>
      </p:sp>
      <p:sp>
        <p:nvSpPr>
          <p:cNvPr id="20" name="椭圆 19">
            <a:extLst>
              <a:ext uri="{FF2B5EF4-FFF2-40B4-BE49-F238E27FC236}">
                <a16:creationId xmlns:a16="http://schemas.microsoft.com/office/drawing/2014/main" id="{BC473895-0860-4509-96DD-30697F7AE0E8}"/>
              </a:ext>
            </a:extLst>
          </p:cNvPr>
          <p:cNvSpPr/>
          <p:nvPr/>
        </p:nvSpPr>
        <p:spPr>
          <a:xfrm>
            <a:off x="4795999" y="1593966"/>
            <a:ext cx="1565031" cy="15738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FFFD5EB-9C28-43BE-B9DE-CBAFFFEA7DB5}"/>
              </a:ext>
            </a:extLst>
          </p:cNvPr>
          <p:cNvSpPr/>
          <p:nvPr/>
        </p:nvSpPr>
        <p:spPr>
          <a:xfrm>
            <a:off x="4890292" y="1784650"/>
            <a:ext cx="1525800" cy="954107"/>
          </a:xfrm>
          <a:prstGeom prst="rect">
            <a:avLst/>
          </a:prstGeom>
        </p:spPr>
        <p:txBody>
          <a:bodyPr wrap="square">
            <a:spAutoFit/>
          </a:bodyPr>
          <a:lstStyle/>
          <a:p>
            <a:pPr algn="ctr"/>
            <a:r>
              <a:rPr lang="zh-CN" altLang="en-US" sz="1400" dirty="0">
                <a:solidFill>
                  <a:schemeClr val="bg1"/>
                </a:solidFill>
              </a:rPr>
              <a:t>计算</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运行、计算速度越来越快</a:t>
            </a:r>
          </a:p>
        </p:txBody>
      </p:sp>
      <p:sp>
        <p:nvSpPr>
          <p:cNvPr id="22" name="TextBox 2">
            <a:extLst>
              <a:ext uri="{FF2B5EF4-FFF2-40B4-BE49-F238E27FC236}">
                <a16:creationId xmlns:a16="http://schemas.microsoft.com/office/drawing/2014/main" id="{DAE01D44-18B7-4D35-904D-BD49EF6216DF}"/>
              </a:ext>
            </a:extLst>
          </p:cNvPr>
          <p:cNvSpPr txBox="1"/>
          <p:nvPr/>
        </p:nvSpPr>
        <p:spPr>
          <a:xfrm rot="16200000">
            <a:off x="5388896" y="2958490"/>
            <a:ext cx="461665"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BIG DATA</a:t>
            </a:r>
            <a:endParaRPr lang="zh-CN" altLang="en-US" b="1" dirty="0"/>
          </a:p>
        </p:txBody>
      </p:sp>
    </p:spTree>
    <p:extLst>
      <p:ext uri="{BB962C8B-B14F-4D97-AF65-F5344CB8AC3E}">
        <p14:creationId xmlns:p14="http://schemas.microsoft.com/office/powerpoint/2010/main" val="23030595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27815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zh-CN" b="1" dirty="0"/>
              <a:t>存储：存储成本的下降</a:t>
            </a:r>
            <a:endParaRPr lang="zh-CN" altLang="en-US" b="1" dirty="0"/>
          </a:p>
        </p:txBody>
      </p:sp>
      <p:sp>
        <p:nvSpPr>
          <p:cNvPr id="6" name="矩形 5">
            <a:extLst>
              <a:ext uri="{FF2B5EF4-FFF2-40B4-BE49-F238E27FC236}">
                <a16:creationId xmlns:a16="http://schemas.microsoft.com/office/drawing/2014/main" id="{6C2D68AF-D72F-4A0E-B815-F438E5BD66B4}"/>
              </a:ext>
            </a:extLst>
          </p:cNvPr>
          <p:cNvSpPr/>
          <p:nvPr/>
        </p:nvSpPr>
        <p:spPr>
          <a:xfrm flipH="1">
            <a:off x="1751688" y="1665004"/>
            <a:ext cx="3930453" cy="5774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云计算出现之前</a:t>
            </a:r>
          </a:p>
        </p:txBody>
      </p:sp>
      <p:sp>
        <p:nvSpPr>
          <p:cNvPr id="7" name="矩形 6">
            <a:extLst>
              <a:ext uri="{FF2B5EF4-FFF2-40B4-BE49-F238E27FC236}">
                <a16:creationId xmlns:a16="http://schemas.microsoft.com/office/drawing/2014/main" id="{9D73E5D3-9695-47FA-A9DF-5C3669696DC9}"/>
              </a:ext>
            </a:extLst>
          </p:cNvPr>
          <p:cNvSpPr/>
          <p:nvPr/>
        </p:nvSpPr>
        <p:spPr>
          <a:xfrm flipH="1">
            <a:off x="6096000" y="1675622"/>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t>云计算出现之后</a:t>
            </a:r>
          </a:p>
        </p:txBody>
      </p:sp>
      <p:sp>
        <p:nvSpPr>
          <p:cNvPr id="8" name="矩形 7">
            <a:extLst>
              <a:ext uri="{FF2B5EF4-FFF2-40B4-BE49-F238E27FC236}">
                <a16:creationId xmlns:a16="http://schemas.microsoft.com/office/drawing/2014/main" id="{03185E45-A094-4516-A5E8-00C5AF442EE3}"/>
              </a:ext>
            </a:extLst>
          </p:cNvPr>
          <p:cNvSpPr/>
          <p:nvPr/>
        </p:nvSpPr>
        <p:spPr>
          <a:xfrm>
            <a:off x="1885673" y="2664607"/>
            <a:ext cx="3672205" cy="20593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sz="1600" dirty="0">
                <a:solidFill>
                  <a:schemeClr val="tx1">
                    <a:lumMod val="75000"/>
                    <a:lumOff val="25000"/>
                  </a:schemeClr>
                </a:solidFill>
                <a:latin typeface="仿宋" panose="02010609060101010101" pitchFamily="49" charset="-122"/>
                <a:ea typeface="仿宋" panose="02010609060101010101" pitchFamily="49" charset="-122"/>
              </a:rPr>
              <a:t>在云计算出现之前，数据存储的成本是非常高的</a:t>
            </a:r>
            <a:r>
              <a:rPr lang="zh-CN" sz="1600" dirty="0">
                <a:solidFill>
                  <a:schemeClr val="tx1">
                    <a:lumMod val="75000"/>
                    <a:lumOff val="25000"/>
                  </a:schemeClr>
                </a:solidFill>
                <a:latin typeface="仿宋" panose="02010609060101010101" pitchFamily="49" charset="-122"/>
                <a:ea typeface="仿宋" panose="02010609060101010101" pitchFamily="49" charset="-122"/>
              </a:rPr>
              <a:t>。</a:t>
            </a:r>
          </a:p>
          <a:p>
            <a:pPr fontAlgn="auto">
              <a:lnSpc>
                <a:spcPct val="100000"/>
              </a:lnSpc>
            </a:pP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例如，公司要建设网站，需要购置和部署服务器，安排技术人员维护服务器，保证数据存储的安全性和数据传输的畅通性，还会定期清理数据，腾出空间以便存储新的数据，机房整体的人力和管理成本都很高。</a:t>
            </a:r>
          </a:p>
        </p:txBody>
      </p:sp>
      <p:sp>
        <p:nvSpPr>
          <p:cNvPr id="9" name="矩形 8">
            <a:extLst>
              <a:ext uri="{FF2B5EF4-FFF2-40B4-BE49-F238E27FC236}">
                <a16:creationId xmlns:a16="http://schemas.microsoft.com/office/drawing/2014/main" id="{724BF9E7-9C8D-43F8-A2CE-BB24699CCDA3}"/>
              </a:ext>
            </a:extLst>
          </p:cNvPr>
          <p:cNvSpPr/>
          <p:nvPr/>
        </p:nvSpPr>
        <p:spPr>
          <a:xfrm>
            <a:off x="1752600" y="2434852"/>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632620FC-B2EE-4CD2-A044-3621B6921D9F}"/>
              </a:ext>
            </a:extLst>
          </p:cNvPr>
          <p:cNvSpPr/>
          <p:nvPr/>
        </p:nvSpPr>
        <p:spPr>
          <a:xfrm>
            <a:off x="6254473" y="2664607"/>
            <a:ext cx="3613785" cy="502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1" name="矩形 10">
            <a:extLst>
              <a:ext uri="{FF2B5EF4-FFF2-40B4-BE49-F238E27FC236}">
                <a16:creationId xmlns:a16="http://schemas.microsoft.com/office/drawing/2014/main" id="{F50BAFE7-5F71-4ACC-A38E-1873C50FCE1E}"/>
              </a:ext>
            </a:extLst>
          </p:cNvPr>
          <p:cNvSpPr/>
          <p:nvPr/>
        </p:nvSpPr>
        <p:spPr>
          <a:xfrm>
            <a:off x="6096000" y="2434852"/>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zh-CN" sz="1600" dirty="0">
                <a:solidFill>
                  <a:schemeClr val="tx1">
                    <a:lumMod val="75000"/>
                    <a:lumOff val="25000"/>
                  </a:schemeClr>
                </a:solidFill>
                <a:latin typeface="仿宋" panose="02010609060101010101" pitchFamily="49" charset="-122"/>
                <a:ea typeface="仿宋" panose="02010609060101010101" pitchFamily="49" charset="-122"/>
                <a:sym typeface="+mn-ea"/>
              </a:rPr>
              <a:t>云计算出现后，数据存储服务衍生出了新的商业模式，数据中心的出现降低了公司的计算和存储成本。</a:t>
            </a:r>
          </a:p>
          <a:p>
            <a:pPr algn="l"/>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例如，公司现在要建设网站，不需要去购买服务器，不需要去雇用技术人员维护服务器，可以通过租用硬件设备的方式解决问题。</a:t>
            </a:r>
            <a:endParaRPr lang="zh-CN" dirty="0">
              <a:solidFill>
                <a:schemeClr val="tx1">
                  <a:lumMod val="75000"/>
                  <a:lumOff val="25000"/>
                </a:schemeClr>
              </a:solidFill>
              <a:latin typeface="仿宋" panose="02010609060101010101" pitchFamily="49" charset="-122"/>
              <a:ea typeface="仿宋" panose="02010609060101010101" pitchFamily="49" charset="-122"/>
            </a:endParaRPr>
          </a:p>
          <a:p>
            <a:pPr algn="ctr"/>
            <a:endParaRPr lang="zh-CN" altLang="en-US" dirty="0">
              <a:solidFill>
                <a:schemeClr val="tx1">
                  <a:lumMod val="75000"/>
                  <a:lumOff val="25000"/>
                </a:schemeClr>
              </a:solidFill>
            </a:endParaRPr>
          </a:p>
        </p:txBody>
      </p:sp>
      <p:sp>
        <p:nvSpPr>
          <p:cNvPr id="12" name="文本框 1">
            <a:extLst>
              <a:ext uri="{FF2B5EF4-FFF2-40B4-BE49-F238E27FC236}">
                <a16:creationId xmlns:a16="http://schemas.microsoft.com/office/drawing/2014/main" id="{F2B1F2A6-F7EE-4009-B094-427C56D6D7DF}"/>
              </a:ext>
            </a:extLst>
          </p:cNvPr>
          <p:cNvSpPr txBox="1"/>
          <p:nvPr/>
        </p:nvSpPr>
        <p:spPr>
          <a:xfrm>
            <a:off x="1714938" y="5179965"/>
            <a:ext cx="8311515" cy="840105"/>
          </a:xfrm>
          <a:prstGeom prst="rect">
            <a:avLst/>
          </a:prstGeom>
          <a:solidFill>
            <a:schemeClr val="accent1">
              <a:lumMod val="20000"/>
              <a:lumOff val="80000"/>
            </a:schemeClr>
          </a:solid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p>
        </p:txBody>
      </p:sp>
    </p:spTree>
    <p:extLst>
      <p:ext uri="{BB962C8B-B14F-4D97-AF65-F5344CB8AC3E}">
        <p14:creationId xmlns:p14="http://schemas.microsoft.com/office/powerpoint/2010/main" val="182910359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301236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计算：运算速度越来越快</a:t>
            </a:r>
          </a:p>
        </p:txBody>
      </p:sp>
      <p:sp>
        <p:nvSpPr>
          <p:cNvPr id="15" name="文本框 4">
            <a:extLst>
              <a:ext uri="{FF2B5EF4-FFF2-40B4-BE49-F238E27FC236}">
                <a16:creationId xmlns:a16="http://schemas.microsoft.com/office/drawing/2014/main" id="{C87873F4-28D1-4E2A-80F9-48F96E1A6366}"/>
              </a:ext>
            </a:extLst>
          </p:cNvPr>
          <p:cNvSpPr txBox="1"/>
          <p:nvPr/>
        </p:nvSpPr>
        <p:spPr>
          <a:xfrm>
            <a:off x="1496076" y="3355623"/>
            <a:ext cx="8215814" cy="155448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Clr>
                <a:srgbClr val="3D89BC"/>
              </a:buClr>
              <a:buFont typeface="Wingdings" panose="05000000000000000000" charset="0"/>
              <a:buChar char="l"/>
            </a:pPr>
            <a:r>
              <a:rPr lang="zh-CN" altLang="en-US" sz="1600" dirty="0"/>
              <a:t>分布式系统基础架构Hadoop的出现，为大数据带来了新的曙光；</a:t>
            </a:r>
          </a:p>
          <a:p>
            <a:pPr marL="285750" indent="-285750" fontAlgn="auto">
              <a:lnSpc>
                <a:spcPct val="150000"/>
              </a:lnSpc>
              <a:buClr>
                <a:srgbClr val="3D89BC"/>
              </a:buClr>
              <a:buFont typeface="Wingdings" panose="05000000000000000000" charset="0"/>
              <a:buChar char="l"/>
            </a:pPr>
            <a:r>
              <a:rPr lang="zh-CN" altLang="en-US" sz="1600" dirty="0"/>
              <a:t>HDFS为海量的数据提供了存储；</a:t>
            </a:r>
          </a:p>
          <a:p>
            <a:pPr marL="285750" indent="-285750" fontAlgn="auto">
              <a:lnSpc>
                <a:spcPct val="150000"/>
              </a:lnSpc>
              <a:buClr>
                <a:srgbClr val="3D89BC"/>
              </a:buClr>
              <a:buFont typeface="Wingdings" panose="05000000000000000000" charset="0"/>
              <a:buChar char="l"/>
            </a:pPr>
            <a:r>
              <a:rPr lang="zh-CN" altLang="en-US" sz="1600" dirty="0"/>
              <a:t>MapReduce则为海量的数据提供了并行计算，从而大大提高了计算效率；</a:t>
            </a:r>
          </a:p>
          <a:p>
            <a:pPr marL="285750" indent="-285750" fontAlgn="auto">
              <a:lnSpc>
                <a:spcPct val="150000"/>
              </a:lnSpc>
              <a:buClr>
                <a:srgbClr val="3D89BC"/>
              </a:buClr>
              <a:buFont typeface="Wingdings" panose="05000000000000000000" charset="0"/>
              <a:buChar char="l"/>
            </a:pPr>
            <a:r>
              <a:rPr lang="zh-CN" altLang="en-US" sz="1600" dirty="0"/>
              <a:t>Spark、Storm、Impala等各种各样的技术进入人们的视野。</a:t>
            </a:r>
          </a:p>
        </p:txBody>
      </p:sp>
      <p:sp>
        <p:nvSpPr>
          <p:cNvPr id="16" name="文本框 5">
            <a:extLst>
              <a:ext uri="{FF2B5EF4-FFF2-40B4-BE49-F238E27FC236}">
                <a16:creationId xmlns:a16="http://schemas.microsoft.com/office/drawing/2014/main" id="{3A05BEB5-3B99-445A-8968-E0DEE561AC33}"/>
              </a:ext>
            </a:extLst>
          </p:cNvPr>
          <p:cNvSpPr txBox="1"/>
          <p:nvPr/>
        </p:nvSpPr>
        <p:spPr>
          <a:xfrm>
            <a:off x="1280160" y="1739797"/>
            <a:ext cx="8864867" cy="118872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sym typeface="+mn-ea"/>
              </a:rPr>
              <a:t>海量数据从原始数据源到产生价值，期间会经过存储、清洗、挖掘、分析等多个环节，如果计算速度不够快，很多事情是无法实现的。所以，在大数据的发展过程中，计算速度是非常关键的因素</a:t>
            </a:r>
            <a:endParaRPr lang="zh-CN" altLang="en-US" sz="1600" dirty="0"/>
          </a:p>
        </p:txBody>
      </p:sp>
    </p:spTree>
    <p:extLst>
      <p:ext uri="{BB962C8B-B14F-4D97-AF65-F5344CB8AC3E}">
        <p14:creationId xmlns:p14="http://schemas.microsoft.com/office/powerpoint/2010/main" val="155605749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39C25BB-9E6B-4551-B5D6-AE57DE504705}"/>
              </a:ext>
            </a:extLst>
          </p:cNvPr>
          <p:cNvSpPr/>
          <p:nvPr/>
        </p:nvSpPr>
        <p:spPr>
          <a:xfrm>
            <a:off x="2438951" y="5421026"/>
            <a:ext cx="7105396" cy="757670"/>
          </a:xfrm>
          <a:prstGeom prst="rect">
            <a:avLst/>
          </a:prstGeom>
          <a:solidFill>
            <a:schemeClr val="accent5">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a:extLst>
              <a:ext uri="{FF2B5EF4-FFF2-40B4-BE49-F238E27FC236}">
                <a16:creationId xmlns:a16="http://schemas.microsoft.com/office/drawing/2014/main" id="{23AFBD48-5BC2-4EA7-A238-50C56D6A2748}"/>
              </a:ext>
            </a:extLst>
          </p:cNvPr>
          <p:cNvSpPr/>
          <p:nvPr/>
        </p:nvSpPr>
        <p:spPr>
          <a:xfrm>
            <a:off x="2438951" y="4531161"/>
            <a:ext cx="7105396" cy="757670"/>
          </a:xfrm>
          <a:prstGeom prst="rect">
            <a:avLst/>
          </a:prstGeom>
          <a:solidFill>
            <a:schemeClr val="accent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2" name="矩形 11">
            <a:extLst>
              <a:ext uri="{FF2B5EF4-FFF2-40B4-BE49-F238E27FC236}">
                <a16:creationId xmlns:a16="http://schemas.microsoft.com/office/drawing/2014/main" id="{22E96926-D818-4934-91D6-76B2D6EF8523}"/>
              </a:ext>
            </a:extLst>
          </p:cNvPr>
          <p:cNvSpPr/>
          <p:nvPr/>
        </p:nvSpPr>
        <p:spPr>
          <a:xfrm>
            <a:off x="2438951" y="3688746"/>
            <a:ext cx="7105396" cy="757670"/>
          </a:xfrm>
          <a:prstGeom prst="rect">
            <a:avLst/>
          </a:prstGeom>
          <a:solidFill>
            <a:schemeClr val="accent1">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Impact" panose="020B0806030902050204" pitchFamily="34" charset="0"/>
            </a:endParaRPr>
          </a:p>
        </p:txBody>
      </p:sp>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370486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智能：机器拥有理解数据的能力</a:t>
            </a:r>
          </a:p>
        </p:txBody>
      </p:sp>
      <p:sp>
        <p:nvSpPr>
          <p:cNvPr id="6" name="文本框 2">
            <a:extLst>
              <a:ext uri="{FF2B5EF4-FFF2-40B4-BE49-F238E27FC236}">
                <a16:creationId xmlns:a16="http://schemas.microsoft.com/office/drawing/2014/main" id="{8E12838E-FB98-413D-A410-B39F21865747}"/>
              </a:ext>
            </a:extLst>
          </p:cNvPr>
          <p:cNvSpPr txBox="1"/>
          <p:nvPr/>
        </p:nvSpPr>
        <p:spPr>
          <a:xfrm>
            <a:off x="1309037" y="1606957"/>
            <a:ext cx="867715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t>大数据带来的最大价值就是“智慧”，</a:t>
            </a:r>
            <a:r>
              <a:rPr lang="zh-CN" altLang="en-US" sz="1600" dirty="0">
                <a:sym typeface="+mn-ea"/>
              </a:rPr>
              <a:t>大数据让机器变得有智慧，同时人工智能进一步提升了处理和理解数据的能力</a:t>
            </a:r>
            <a:endParaRPr lang="en-US" altLang="zh-CN" sz="1600" dirty="0">
              <a:sym typeface="+mn-ea"/>
            </a:endParaRPr>
          </a:p>
        </p:txBody>
      </p:sp>
      <p:sp>
        <p:nvSpPr>
          <p:cNvPr id="8" name="矩形 7">
            <a:extLst>
              <a:ext uri="{FF2B5EF4-FFF2-40B4-BE49-F238E27FC236}">
                <a16:creationId xmlns:a16="http://schemas.microsoft.com/office/drawing/2014/main" id="{447A3BB7-6426-41BF-8160-A17C5DF42E76}"/>
              </a:ext>
            </a:extLst>
          </p:cNvPr>
          <p:cNvSpPr/>
          <p:nvPr/>
        </p:nvSpPr>
        <p:spPr>
          <a:xfrm>
            <a:off x="2438316" y="384979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阿里云小Ai成功预测出《我是歌手》的总决赛歌王</a:t>
            </a:r>
            <a:endParaRPr lang="zh-CN" altLang="en-US" sz="1600" dirty="0">
              <a:solidFill>
                <a:schemeClr val="tx1">
                  <a:lumMod val="75000"/>
                  <a:lumOff val="25000"/>
                </a:schemeClr>
              </a:solidFill>
              <a:sym typeface="+mn-ea"/>
            </a:endParaRPr>
          </a:p>
        </p:txBody>
      </p:sp>
      <p:sp>
        <p:nvSpPr>
          <p:cNvPr id="9" name="矩形 8">
            <a:extLst>
              <a:ext uri="{FF2B5EF4-FFF2-40B4-BE49-F238E27FC236}">
                <a16:creationId xmlns:a16="http://schemas.microsoft.com/office/drawing/2014/main" id="{8806B06B-BD22-4E86-B3DD-64F96019DBF3}"/>
              </a:ext>
            </a:extLst>
          </p:cNvPr>
          <p:cNvSpPr/>
          <p:nvPr/>
        </p:nvSpPr>
        <p:spPr>
          <a:xfrm>
            <a:off x="1466755" y="2798881"/>
            <a:ext cx="806524" cy="75767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1</a:t>
            </a:r>
            <a:endParaRPr lang="zh-CN" altLang="en-US" sz="2400" dirty="0">
              <a:latin typeface="Impact" panose="020B0806030902050204" pitchFamily="34" charset="0"/>
            </a:endParaRPr>
          </a:p>
        </p:txBody>
      </p:sp>
      <p:sp>
        <p:nvSpPr>
          <p:cNvPr id="10" name="矩形 9">
            <a:extLst>
              <a:ext uri="{FF2B5EF4-FFF2-40B4-BE49-F238E27FC236}">
                <a16:creationId xmlns:a16="http://schemas.microsoft.com/office/drawing/2014/main" id="{42EA794D-21D8-48EE-9907-A0C9E5D5A26C}"/>
              </a:ext>
            </a:extLst>
          </p:cNvPr>
          <p:cNvSpPr/>
          <p:nvPr/>
        </p:nvSpPr>
        <p:spPr>
          <a:xfrm>
            <a:off x="1466755" y="368874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2</a:t>
            </a:r>
            <a:endParaRPr lang="zh-CN" altLang="en-US" sz="2400">
              <a:latin typeface="Impact" panose="020B0806030902050204" pitchFamily="34" charset="0"/>
            </a:endParaRPr>
          </a:p>
        </p:txBody>
      </p:sp>
      <p:sp>
        <p:nvSpPr>
          <p:cNvPr id="11" name="矩形 10">
            <a:extLst>
              <a:ext uri="{FF2B5EF4-FFF2-40B4-BE49-F238E27FC236}">
                <a16:creationId xmlns:a16="http://schemas.microsoft.com/office/drawing/2014/main" id="{482B6EF8-5D0F-4887-B0D6-69098773FCC2}"/>
              </a:ext>
            </a:extLst>
          </p:cNvPr>
          <p:cNvSpPr/>
          <p:nvPr/>
        </p:nvSpPr>
        <p:spPr>
          <a:xfrm>
            <a:off x="2438951" y="2798881"/>
            <a:ext cx="7105396" cy="75767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a:extLst>
              <a:ext uri="{FF2B5EF4-FFF2-40B4-BE49-F238E27FC236}">
                <a16:creationId xmlns:a16="http://schemas.microsoft.com/office/drawing/2014/main" id="{EDA8011B-7D16-4E33-84E4-D9727FFCAC5F}"/>
              </a:ext>
            </a:extLst>
          </p:cNvPr>
          <p:cNvSpPr/>
          <p:nvPr/>
        </p:nvSpPr>
        <p:spPr>
          <a:xfrm>
            <a:off x="2438950" y="469329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iPhone上智能化语音机器人Siri</a:t>
            </a:r>
            <a:endParaRPr lang="zh-CN" altLang="en-US" sz="1600" dirty="0">
              <a:solidFill>
                <a:schemeClr val="tx1">
                  <a:lumMod val="75000"/>
                  <a:lumOff val="25000"/>
                </a:schemeClr>
              </a:solidFill>
              <a:sym typeface="+mn-ea"/>
            </a:endParaRPr>
          </a:p>
        </p:txBody>
      </p:sp>
      <p:sp>
        <p:nvSpPr>
          <p:cNvPr id="14" name="矩形 13">
            <a:extLst>
              <a:ext uri="{FF2B5EF4-FFF2-40B4-BE49-F238E27FC236}">
                <a16:creationId xmlns:a16="http://schemas.microsoft.com/office/drawing/2014/main" id="{0B4A130D-8C99-40A3-B33D-9D6DA71AA09A}"/>
              </a:ext>
            </a:extLst>
          </p:cNvPr>
          <p:cNvSpPr/>
          <p:nvPr/>
        </p:nvSpPr>
        <p:spPr>
          <a:xfrm>
            <a:off x="2438316" y="558207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微信上与大家聊天的微软小冰</a:t>
            </a:r>
            <a:endParaRPr lang="zh-CN" altLang="en-US" sz="1600" dirty="0">
              <a:solidFill>
                <a:schemeClr val="tx1">
                  <a:lumMod val="75000"/>
                  <a:lumOff val="25000"/>
                </a:schemeClr>
              </a:solidFill>
              <a:sym typeface="+mn-ea"/>
            </a:endParaRPr>
          </a:p>
        </p:txBody>
      </p:sp>
      <p:sp>
        <p:nvSpPr>
          <p:cNvPr id="17" name="矩形 16">
            <a:extLst>
              <a:ext uri="{FF2B5EF4-FFF2-40B4-BE49-F238E27FC236}">
                <a16:creationId xmlns:a16="http://schemas.microsoft.com/office/drawing/2014/main" id="{46ED52AE-A9B4-4464-9E89-275ED1C9DE38}"/>
              </a:ext>
            </a:extLst>
          </p:cNvPr>
          <p:cNvSpPr/>
          <p:nvPr/>
        </p:nvSpPr>
        <p:spPr>
          <a:xfrm>
            <a:off x="1466755" y="453116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3</a:t>
            </a:r>
          </a:p>
        </p:txBody>
      </p:sp>
      <p:sp>
        <p:nvSpPr>
          <p:cNvPr id="18" name="矩形 17">
            <a:extLst>
              <a:ext uri="{FF2B5EF4-FFF2-40B4-BE49-F238E27FC236}">
                <a16:creationId xmlns:a16="http://schemas.microsoft.com/office/drawing/2014/main" id="{E8348C41-EA70-4079-9799-9F130A0C4AE6}"/>
              </a:ext>
            </a:extLst>
          </p:cNvPr>
          <p:cNvSpPr/>
          <p:nvPr/>
        </p:nvSpPr>
        <p:spPr>
          <a:xfrm>
            <a:off x="1466755" y="542102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4</a:t>
            </a:r>
          </a:p>
        </p:txBody>
      </p:sp>
      <p:sp>
        <p:nvSpPr>
          <p:cNvPr id="7" name="矩形 6">
            <a:extLst>
              <a:ext uri="{FF2B5EF4-FFF2-40B4-BE49-F238E27FC236}">
                <a16:creationId xmlns:a16="http://schemas.microsoft.com/office/drawing/2014/main" id="{3C279DF3-AE3E-43E3-933E-6CA6EDB2B996}"/>
              </a:ext>
            </a:extLst>
          </p:cNvPr>
          <p:cNvSpPr/>
          <p:nvPr/>
        </p:nvSpPr>
        <p:spPr>
          <a:xfrm>
            <a:off x="2438950" y="296101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谷歌AlphaGo大胜世界围棋冠军李世石</a:t>
            </a:r>
            <a:endParaRPr lang="zh-CN" altLang="en-US" sz="1600" dirty="0">
              <a:solidFill>
                <a:schemeClr val="tx1">
                  <a:lumMod val="75000"/>
                  <a:lumOff val="25000"/>
                </a:schemeClr>
              </a:solidFill>
              <a:sym typeface="+mn-ea"/>
            </a:endParaRPr>
          </a:p>
        </p:txBody>
      </p:sp>
    </p:spTree>
    <p:extLst>
      <p:ext uri="{BB962C8B-B14F-4D97-AF65-F5344CB8AC3E}">
        <p14:creationId xmlns:p14="http://schemas.microsoft.com/office/powerpoint/2010/main" val="383188064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大数据的意义</a:t>
            </a:r>
          </a:p>
        </p:txBody>
      </p:sp>
      <p:sp>
        <p:nvSpPr>
          <p:cNvPr id="5" name="矩形 4">
            <a:extLst>
              <a:ext uri="{FF2B5EF4-FFF2-40B4-BE49-F238E27FC236}">
                <a16:creationId xmlns:a16="http://schemas.microsoft.com/office/drawing/2014/main" id="{A4A70642-9CEB-4928-91B2-620A229D9C78}"/>
              </a:ext>
            </a:extLst>
          </p:cNvPr>
          <p:cNvSpPr/>
          <p:nvPr/>
        </p:nvSpPr>
        <p:spPr>
          <a:xfrm>
            <a:off x="3159780" y="2075266"/>
            <a:ext cx="5637534"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美国著名管理学家爱德华·戴明所言：“我们信靠上帝。除了上帝，任何人都必须用数据来说话。</a:t>
            </a:r>
            <a:r>
              <a:rPr lang="zh-CN" altLang="zh-CN" sz="1600" dirty="0"/>
              <a:t>”</a:t>
            </a:r>
          </a:p>
        </p:txBody>
      </p:sp>
      <p:sp>
        <p:nvSpPr>
          <p:cNvPr id="6" name="椭圆 5">
            <a:extLst>
              <a:ext uri="{FF2B5EF4-FFF2-40B4-BE49-F238E27FC236}">
                <a16:creationId xmlns:a16="http://schemas.microsoft.com/office/drawing/2014/main" id="{A19D7DE1-AF53-491E-B8BC-A3A48CCB0B5F}"/>
              </a:ext>
            </a:extLst>
          </p:cNvPr>
          <p:cNvSpPr/>
          <p:nvPr/>
        </p:nvSpPr>
        <p:spPr>
          <a:xfrm>
            <a:off x="1629972" y="1769104"/>
            <a:ext cx="1373110" cy="1328422"/>
          </a:xfrm>
          <a:prstGeom prst="ellipse">
            <a:avLst/>
          </a:prstGeom>
          <a:blipFill dpi="0" rotWithShape="1">
            <a:blip r:embed="rId3">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C566C372-7ED8-477C-94C0-1D7AFD0394F1}"/>
              </a:ext>
            </a:extLst>
          </p:cNvPr>
          <p:cNvSpPr/>
          <p:nvPr/>
        </p:nvSpPr>
        <p:spPr>
          <a:xfrm>
            <a:off x="1629972" y="3331109"/>
            <a:ext cx="7992376" cy="2653547"/>
          </a:xfrm>
          <a:prstGeom prst="rect">
            <a:avLst/>
          </a:prstGeom>
          <a:ln w="12700">
            <a:solidFill>
              <a:srgbClr val="3D89BC"/>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1</a:t>
            </a:r>
            <a:r>
              <a:rPr lang="zh-CN" altLang="zh-CN" sz="1600" b="1" dirty="0">
                <a:solidFill>
                  <a:srgbClr val="3D89BC"/>
                </a:solidFill>
                <a:latin typeface="仿宋" panose="02010609060101010101" pitchFamily="49" charset="-122"/>
                <a:ea typeface="仿宋" panose="02010609060101010101" pitchFamily="49" charset="-122"/>
              </a:rPr>
              <a:t>）有数据可说</a:t>
            </a: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在大数据时代，“万物皆数”，“量化一切”，“一切都将被数据化”。人类生活在一个海量、动态、多样的数据世界中，数据无处不在、无时不有、无人不用，数据就像阳光、空气、水分一样常见，好比放大镜、望远镜、显微镜那般重要。</a:t>
            </a:r>
            <a:r>
              <a:rPr lang="en-US" altLang="zh-CN" sz="1400" baseline="30000" dirty="0">
                <a:latin typeface="仿宋" panose="02010609060101010101" pitchFamily="49" charset="-122"/>
                <a:ea typeface="仿宋" panose="02010609060101010101" pitchFamily="49" charset="-122"/>
              </a:rPr>
              <a:t> </a:t>
            </a:r>
          </a:p>
          <a:p>
            <a:pPr>
              <a:lnSpc>
                <a:spcPct val="114000"/>
              </a:lnSpc>
            </a:pP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2</a:t>
            </a:r>
            <a:r>
              <a:rPr lang="zh-CN" altLang="zh-CN" sz="1600" b="1" dirty="0">
                <a:solidFill>
                  <a:srgbClr val="3D89BC"/>
                </a:solidFill>
                <a:latin typeface="仿宋" panose="02010609060101010101" pitchFamily="49" charset="-122"/>
                <a:ea typeface="仿宋" panose="02010609060101010101" pitchFamily="49" charset="-122"/>
              </a:rPr>
              <a:t>）说数据可靠</a:t>
            </a: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大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latin typeface="仿宋" panose="02010609060101010101" pitchFamily="49" charset="-122"/>
              <a:ea typeface="仿宋" panose="02010609060101010101" pitchFamily="49" charset="-122"/>
            </a:endParaRPr>
          </a:p>
        </p:txBody>
      </p:sp>
      <p:sp>
        <p:nvSpPr>
          <p:cNvPr id="8" name="矩形 7">
            <a:extLst>
              <a:ext uri="{FF2B5EF4-FFF2-40B4-BE49-F238E27FC236}">
                <a16:creationId xmlns:a16="http://schemas.microsoft.com/office/drawing/2014/main" id="{FE9F9A56-E720-49A0-8BB5-B6DEE113EFFE}"/>
              </a:ext>
            </a:extLst>
          </p:cNvPr>
          <p:cNvSpPr/>
          <p:nvPr/>
        </p:nvSpPr>
        <p:spPr>
          <a:xfrm>
            <a:off x="9756759" y="3851640"/>
            <a:ext cx="188981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因此，</a:t>
            </a:r>
            <a:r>
              <a:rPr lang="zh-CN" altLang="zh-CN" sz="1600" b="1" dirty="0">
                <a:latin typeface="仿宋" panose="02010609060101010101" pitchFamily="49" charset="-122"/>
                <a:ea typeface="仿宋" panose="02010609060101010101" pitchFamily="49" charset="-122"/>
              </a:rPr>
              <a:t>“用数据说话”、“让数据发声”</a:t>
            </a:r>
            <a:r>
              <a:rPr lang="zh-CN" altLang="zh-CN" sz="1600" dirty="0">
                <a:latin typeface="仿宋" panose="02010609060101010101" pitchFamily="49" charset="-122"/>
                <a:ea typeface="仿宋" panose="02010609060101010101" pitchFamily="49" charset="-122"/>
              </a:rPr>
              <a:t>，已成为人类认知世界的一种全新方法。</a:t>
            </a:r>
          </a:p>
        </p:txBody>
      </p:sp>
    </p:spTree>
    <p:extLst>
      <p:ext uri="{BB962C8B-B14F-4D97-AF65-F5344CB8AC3E}">
        <p14:creationId xmlns:p14="http://schemas.microsoft.com/office/powerpoint/2010/main" val="37636637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6354</TotalTime>
  <Words>5264</Words>
  <Application>Microsoft Office PowerPoint</Application>
  <PresentationFormat>宽屏</PresentationFormat>
  <Paragraphs>664</Paragraphs>
  <Slides>41</Slides>
  <Notes>26</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41</vt:i4>
      </vt:variant>
    </vt:vector>
  </HeadingPairs>
  <TitlesOfParts>
    <vt:vector size="53" baseType="lpstr">
      <vt:lpstr>等线 Light</vt:lpstr>
      <vt:lpstr>仿宋</vt:lpstr>
      <vt:lpstr>宋体</vt:lpstr>
      <vt:lpstr>微软雅黑</vt:lpstr>
      <vt:lpstr>Arial</vt:lpstr>
      <vt:lpstr>Calibri</vt:lpstr>
      <vt:lpstr>Century Gothic</vt:lpstr>
      <vt:lpstr>Impact</vt:lpstr>
      <vt:lpstr>Times New Roman</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705</cp:revision>
  <dcterms:created xsi:type="dcterms:W3CDTF">2015-08-18T02:51:41Z</dcterms:created>
  <dcterms:modified xsi:type="dcterms:W3CDTF">2020-02-09T06:57:09Z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